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</p:sldIdLst>
  <p:sldSz cx="9144000" cy="5143500" type="screen16x9"/>
  <p:notesSz cx="6858000" cy="9144000"/>
  <p:embeddedFontLst>
    <p:embeddedFont>
      <p:font typeface="Roboto" panose="02010600030101010101" charset="0"/>
      <p:regular r:id="rId48"/>
      <p:bold r:id="rId49"/>
      <p:italic r:id="rId50"/>
      <p:boldItalic r:id="rId51"/>
    </p:embeddedFont>
    <p:embeddedFont>
      <p:font typeface="Merriweather" panose="02010600030101010101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30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60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Shape 2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Shape 2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Shape 2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Shape 2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Shape 3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Shape 3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Shape 3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Shape 3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Shape 3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Shape 3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Shape 3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Shape 3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Shape 3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0" t="0" r="0" b="0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600"/>
              <a:buNone/>
              <a:defRPr sz="3600"/>
            </a:lvl1pPr>
            <a:lvl2pPr lvl="1">
              <a:spcBef>
                <a:spcPts val="0"/>
              </a:spcBef>
              <a:buSzPts val="3600"/>
              <a:buNone/>
              <a:defRPr sz="3600"/>
            </a:lvl2pPr>
            <a:lvl3pPr lvl="2">
              <a:spcBef>
                <a:spcPts val="0"/>
              </a:spcBef>
              <a:buSzPts val="3600"/>
              <a:buNone/>
              <a:defRPr sz="3600"/>
            </a:lvl3pPr>
            <a:lvl4pPr lvl="3">
              <a:spcBef>
                <a:spcPts val="0"/>
              </a:spcBef>
              <a:buSzPts val="3600"/>
              <a:buNone/>
              <a:defRPr sz="3600"/>
            </a:lvl4pPr>
            <a:lvl5pPr lvl="4">
              <a:spcBef>
                <a:spcPts val="0"/>
              </a:spcBef>
              <a:buSzPts val="3600"/>
              <a:buNone/>
              <a:defRPr sz="3600"/>
            </a:lvl5pPr>
            <a:lvl6pPr lvl="5">
              <a:spcBef>
                <a:spcPts val="0"/>
              </a:spcBef>
              <a:buSzPts val="3600"/>
              <a:buNone/>
              <a:defRPr sz="3600"/>
            </a:lvl6pPr>
            <a:lvl7pPr lvl="6">
              <a:spcBef>
                <a:spcPts val="0"/>
              </a:spcBef>
              <a:buSzPts val="3600"/>
              <a:buNone/>
              <a:defRPr sz="3600"/>
            </a:lvl7pPr>
            <a:lvl8pPr lvl="7">
              <a:spcBef>
                <a:spcPts val="0"/>
              </a:spcBef>
              <a:buSzPts val="3600"/>
              <a:buNone/>
              <a:defRPr sz="3600"/>
            </a:lvl8pPr>
            <a:lvl9pPr lvl="8">
              <a:spcBef>
                <a:spcPts val="0"/>
              </a:spcBef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0" t="0" r="0" b="0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Shape 16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0" t="0" r="0" b="0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600"/>
              <a:buNone/>
              <a:defRPr sz="3600"/>
            </a:lvl1pPr>
            <a:lvl2pPr lvl="1">
              <a:spcBef>
                <a:spcPts val="0"/>
              </a:spcBef>
              <a:buSzPts val="3600"/>
              <a:buNone/>
              <a:defRPr sz="3600"/>
            </a:lvl2pPr>
            <a:lvl3pPr lvl="2">
              <a:spcBef>
                <a:spcPts val="0"/>
              </a:spcBef>
              <a:buSzPts val="3600"/>
              <a:buNone/>
              <a:defRPr sz="3600"/>
            </a:lvl3pPr>
            <a:lvl4pPr lvl="3">
              <a:spcBef>
                <a:spcPts val="0"/>
              </a:spcBef>
              <a:buSzPts val="3600"/>
              <a:buNone/>
              <a:defRPr sz="3600"/>
            </a:lvl4pPr>
            <a:lvl5pPr lvl="4">
              <a:spcBef>
                <a:spcPts val="0"/>
              </a:spcBef>
              <a:buSzPts val="3600"/>
              <a:buNone/>
              <a:defRPr sz="3600"/>
            </a:lvl5pPr>
            <a:lvl6pPr lvl="5">
              <a:spcBef>
                <a:spcPts val="0"/>
              </a:spcBef>
              <a:buSzPts val="3600"/>
              <a:buNone/>
              <a:defRPr sz="3600"/>
            </a:lvl6pPr>
            <a:lvl7pPr lvl="6">
              <a:spcBef>
                <a:spcPts val="0"/>
              </a:spcBef>
              <a:buSzPts val="3600"/>
              <a:buNone/>
              <a:defRPr sz="3600"/>
            </a:lvl7pPr>
            <a:lvl8pPr lvl="7">
              <a:spcBef>
                <a:spcPts val="0"/>
              </a:spcBef>
              <a:buSzPts val="3600"/>
              <a:buNone/>
              <a:defRPr sz="3600"/>
            </a:lvl8pPr>
            <a:lvl9pPr lvl="8">
              <a:spcBef>
                <a:spcPts val="0"/>
              </a:spcBef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 lang="en"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0" t="0" r="0" b="0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Shape 22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0" t="0" r="0" b="0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ts val="3600"/>
              <a:buNone/>
              <a:defRPr sz="3600"/>
            </a:lvl1pPr>
            <a:lvl2pPr lvl="1">
              <a:spcBef>
                <a:spcPts val="0"/>
              </a:spcBef>
              <a:buSzPts val="3600"/>
              <a:buNone/>
              <a:defRPr sz="3600"/>
            </a:lvl2pPr>
            <a:lvl3pPr lvl="2">
              <a:spcBef>
                <a:spcPts val="0"/>
              </a:spcBef>
              <a:buSzPts val="3600"/>
              <a:buNone/>
              <a:defRPr sz="3600"/>
            </a:lvl3pPr>
            <a:lvl4pPr lvl="3">
              <a:spcBef>
                <a:spcPts val="0"/>
              </a:spcBef>
              <a:buSzPts val="3600"/>
              <a:buNone/>
              <a:defRPr sz="3600"/>
            </a:lvl4pPr>
            <a:lvl5pPr lvl="4">
              <a:spcBef>
                <a:spcPts val="0"/>
              </a:spcBef>
              <a:buSzPts val="3600"/>
              <a:buNone/>
              <a:defRPr sz="3600"/>
            </a:lvl5pPr>
            <a:lvl6pPr lvl="5">
              <a:spcBef>
                <a:spcPts val="0"/>
              </a:spcBef>
              <a:buSzPts val="3600"/>
              <a:buNone/>
              <a:defRPr sz="3600"/>
            </a:lvl6pPr>
            <a:lvl7pPr lvl="6">
              <a:spcBef>
                <a:spcPts val="0"/>
              </a:spcBef>
              <a:buSzPts val="3600"/>
              <a:buNone/>
              <a:defRPr sz="3600"/>
            </a:lvl7pPr>
            <a:lvl8pPr lvl="7">
              <a:spcBef>
                <a:spcPts val="0"/>
              </a:spcBef>
              <a:buSzPts val="3600"/>
              <a:buNone/>
              <a:defRPr sz="3600"/>
            </a:lvl8pPr>
            <a:lvl9pPr lvl="8">
              <a:spcBef>
                <a:spcPts val="0"/>
              </a:spcBef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 lang="en"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en"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INFO 6210 FINAL</a:t>
            </a:r>
          </a:p>
        </p:txBody>
      </p:sp>
      <p:sp>
        <p:nvSpPr>
          <p:cNvPr id="65" name="Shape 65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Tianyu Zhong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Shape 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100" y="305550"/>
            <a:ext cx="1813201" cy="240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4750" y="410000"/>
            <a:ext cx="5777700" cy="174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Shape 1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2600" y="2902600"/>
            <a:ext cx="3171675" cy="208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48725" y="2994124"/>
            <a:ext cx="5133725" cy="156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Query</a:t>
            </a:r>
          </a:p>
        </p:txBody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# select cars that the msrp is lower than 50000</a:t>
            </a:r>
            <a:br>
              <a:rPr lang="en"/>
            </a:br>
            <a:r>
              <a:rPr lang="en"/>
              <a:t>SELECT </a:t>
            </a:r>
            <a:br>
              <a:rPr lang="en"/>
            </a:br>
            <a:r>
              <a:rPr lang="en"/>
              <a:t>    *</a:t>
            </a:r>
            <a:br>
              <a:rPr lang="en"/>
            </a:br>
            <a:r>
              <a:rPr lang="en"/>
              <a:t>FROM</a:t>
            </a:r>
            <a:br>
              <a:rPr lang="en"/>
            </a:br>
            <a:r>
              <a:rPr lang="en"/>
              <a:t>    car</a:t>
            </a:r>
            <a:br>
              <a:rPr lang="en"/>
            </a:br>
            <a:r>
              <a:rPr lang="en"/>
              <a:t>WHERE</a:t>
            </a:r>
            <a:br>
              <a:rPr lang="en"/>
            </a:br>
            <a:r>
              <a:rPr lang="en"/>
              <a:t>    msrp &lt; 50000;</a:t>
            </a:r>
          </a:p>
        </p:txBody>
      </p:sp>
      <p:pic>
        <p:nvPicPr>
          <p:cNvPr id="135" name="Shape 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488" y="3610500"/>
            <a:ext cx="8265026" cy="95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Query</a:t>
            </a:r>
          </a:p>
        </p:txBody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1300"/>
              <a:t># select brand that whose car has the lowest msrp</a:t>
            </a:r>
            <a:br>
              <a:rPr lang="en" sz="1300"/>
            </a:br>
            <a:r>
              <a:rPr lang="en" sz="1300"/>
              <a:t>SELECT </a:t>
            </a:r>
            <a:br>
              <a:rPr lang="en" sz="1300"/>
            </a:br>
            <a:r>
              <a:rPr lang="en" sz="1300"/>
              <a:t>    *</a:t>
            </a:r>
            <a:br>
              <a:rPr lang="en" sz="1300"/>
            </a:br>
            <a:r>
              <a:rPr lang="en" sz="1300"/>
              <a:t>FROM</a:t>
            </a:r>
            <a:br>
              <a:rPr lang="en" sz="1300"/>
            </a:br>
            <a:r>
              <a:rPr lang="en" sz="1300"/>
              <a:t>    brand</a:t>
            </a:r>
            <a:br>
              <a:rPr lang="en" sz="1300"/>
            </a:br>
            <a:r>
              <a:rPr lang="en" sz="1300"/>
              <a:t>WHERE</a:t>
            </a:r>
            <a:br>
              <a:rPr lang="en" sz="1300"/>
            </a:br>
            <a:r>
              <a:rPr lang="en" sz="1300"/>
              <a:t>    brandid = (SELECT </a:t>
            </a:r>
            <a:br>
              <a:rPr lang="en" sz="1300"/>
            </a:br>
            <a:r>
              <a:rPr lang="en" sz="1300"/>
              <a:t>            brandid</a:t>
            </a:r>
            <a:br>
              <a:rPr lang="en" sz="1300"/>
            </a:br>
            <a:r>
              <a:rPr lang="en" sz="1300"/>
              <a:t>        FROM</a:t>
            </a:r>
            <a:br>
              <a:rPr lang="en" sz="1300"/>
            </a:br>
            <a:r>
              <a:rPr lang="en" sz="1300"/>
              <a:t>            car</a:t>
            </a:r>
            <a:br>
              <a:rPr lang="en" sz="1300"/>
            </a:br>
            <a:r>
              <a:rPr lang="en" sz="1300"/>
              <a:t>        WHERE</a:t>
            </a:r>
            <a:br>
              <a:rPr lang="en" sz="1300"/>
            </a:br>
            <a:r>
              <a:rPr lang="en" sz="1300"/>
              <a:t>            msrp = (SELECT </a:t>
            </a:r>
            <a:br>
              <a:rPr lang="en" sz="1300"/>
            </a:br>
            <a:r>
              <a:rPr lang="en" sz="1300"/>
              <a:t>                    MIN(msrp)</a:t>
            </a:r>
            <a:br>
              <a:rPr lang="en" sz="1300"/>
            </a:br>
            <a:r>
              <a:rPr lang="en" sz="1300"/>
              <a:t>                FROM</a:t>
            </a:r>
            <a:br>
              <a:rPr lang="en" sz="1300"/>
            </a:br>
            <a:r>
              <a:rPr lang="en" sz="1300"/>
              <a:t>                    car));</a:t>
            </a:r>
          </a:p>
        </p:txBody>
      </p:sp>
      <p:pic>
        <p:nvPicPr>
          <p:cNvPr id="142" name="Shape 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9325" y="2242850"/>
            <a:ext cx="2806625" cy="65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Query</a:t>
            </a:r>
          </a:p>
        </p:txBody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# select comment for porsche cayanne</a:t>
            </a:r>
            <a:br>
              <a:rPr lang="en"/>
            </a:br>
            <a:r>
              <a:rPr lang="en"/>
              <a:t>SELECT </a:t>
            </a:r>
            <a:br>
              <a:rPr lang="en"/>
            </a:br>
            <a:r>
              <a:rPr lang="en"/>
              <a:t>    commentname, content, cargrading, recommend</a:t>
            </a:r>
            <a:br>
              <a:rPr lang="en"/>
            </a:br>
            <a:r>
              <a:rPr lang="en"/>
              <a:t>FROM</a:t>
            </a:r>
            <a:br>
              <a:rPr lang="en"/>
            </a:br>
            <a:r>
              <a:rPr lang="en"/>
              <a:t>    comment</a:t>
            </a:r>
            <a:br>
              <a:rPr lang="en"/>
            </a:br>
            <a:r>
              <a:rPr lang="en"/>
              <a:t>WHERE</a:t>
            </a:r>
            <a:br>
              <a:rPr lang="en"/>
            </a:br>
            <a:r>
              <a:rPr lang="en"/>
              <a:t>    car_carid IN (SELECT </a:t>
            </a:r>
            <a:br>
              <a:rPr lang="en"/>
            </a:br>
            <a:r>
              <a:rPr lang="en"/>
              <a:t>            carid</a:t>
            </a:r>
            <a:br>
              <a:rPr lang="en"/>
            </a:br>
            <a:r>
              <a:rPr lang="en"/>
              <a:t>        FROM</a:t>
            </a:r>
            <a:br>
              <a:rPr lang="en"/>
            </a:br>
            <a:r>
              <a:rPr lang="en"/>
              <a:t>            car</a:t>
            </a:r>
            <a:br>
              <a:rPr lang="en"/>
            </a:br>
            <a:r>
              <a:rPr lang="en"/>
              <a:t>        WHERE</a:t>
            </a:r>
            <a:br>
              <a:rPr lang="en"/>
            </a:br>
            <a:r>
              <a:rPr lang="en"/>
              <a:t>            carname LIKE '%Cayenne%');</a:t>
            </a:r>
          </a:p>
        </p:txBody>
      </p:sp>
      <p:pic>
        <p:nvPicPr>
          <p:cNvPr id="149" name="Shape 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1597" y="2581338"/>
            <a:ext cx="4497800" cy="92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Query</a:t>
            </a:r>
          </a:p>
        </p:txBody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# if msrp is greater than 10000, define level as luxury</a:t>
            </a:r>
            <a:br>
              <a:rPr lang="en"/>
            </a:br>
            <a:r>
              <a:rPr lang="en"/>
              <a:t>SELECT </a:t>
            </a:r>
            <a:br>
              <a:rPr lang="en"/>
            </a:br>
            <a:r>
              <a:rPr lang="en"/>
              <a:t>    carname,</a:t>
            </a:r>
            <a:br>
              <a:rPr lang="en"/>
            </a:br>
            <a:r>
              <a:rPr lang="en"/>
              <a:t>    brandname,</a:t>
            </a:r>
            <a:br>
              <a:rPr lang="en"/>
            </a:br>
            <a:r>
              <a:rPr lang="en"/>
              <a:t>    msrp,</a:t>
            </a:r>
            <a:br>
              <a:rPr lang="en"/>
            </a:br>
            <a:r>
              <a:rPr lang="en"/>
              <a:t>    IF(msrp &gt; 100000, 'luxury', 'basic') AS level</a:t>
            </a:r>
            <a:br>
              <a:rPr lang="en"/>
            </a:br>
            <a:r>
              <a:rPr lang="en"/>
              <a:t>FROM</a:t>
            </a:r>
            <a:br>
              <a:rPr lang="en"/>
            </a:br>
            <a:r>
              <a:rPr lang="en"/>
              <a:t>    car c</a:t>
            </a:r>
            <a:br>
              <a:rPr lang="en"/>
            </a:br>
            <a:r>
              <a:rPr lang="en"/>
              <a:t>        INNER JOIN</a:t>
            </a:r>
            <a:br>
              <a:rPr lang="en"/>
            </a:br>
            <a:r>
              <a:rPr lang="en"/>
              <a:t>    brand b ON b.brandid = c.brandid;</a:t>
            </a:r>
          </a:p>
        </p:txBody>
      </p:sp>
      <p:pic>
        <p:nvPicPr>
          <p:cNvPr id="156" name="Shape 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6975" y="2193208"/>
            <a:ext cx="3999899" cy="17011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Query</a:t>
            </a:r>
          </a:p>
        </p:txBody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#find the average mpg of suv</a:t>
            </a:r>
            <a:br>
              <a:rPr lang="en"/>
            </a:br>
            <a:r>
              <a:rPr lang="en"/>
              <a:t>SELECT </a:t>
            </a:r>
            <a:br>
              <a:rPr lang="en"/>
            </a:br>
            <a:r>
              <a:rPr lang="en"/>
              <a:t>    AVG(mpg)</a:t>
            </a:r>
            <a:br>
              <a:rPr lang="en"/>
            </a:br>
            <a:r>
              <a:rPr lang="en"/>
              <a:t>FROM</a:t>
            </a:r>
            <a:br>
              <a:rPr lang="en"/>
            </a:br>
            <a:r>
              <a:rPr lang="en"/>
              <a:t>    car</a:t>
            </a:r>
            <a:br>
              <a:rPr lang="en"/>
            </a:br>
            <a:r>
              <a:rPr lang="en"/>
              <a:t>WHERE</a:t>
            </a:r>
            <a:br>
              <a:rPr lang="en"/>
            </a:br>
            <a:r>
              <a:rPr lang="en"/>
              <a:t>    cartypeid = (SELECT </a:t>
            </a:r>
            <a:br>
              <a:rPr lang="en"/>
            </a:br>
            <a:r>
              <a:rPr lang="en"/>
              <a:t>            cartypeid</a:t>
            </a:r>
            <a:br>
              <a:rPr lang="en"/>
            </a:br>
            <a:r>
              <a:rPr lang="en"/>
              <a:t>        FROM</a:t>
            </a:r>
            <a:br>
              <a:rPr lang="en"/>
            </a:br>
            <a:r>
              <a:rPr lang="en"/>
              <a:t>            cartype</a:t>
            </a:r>
            <a:br>
              <a:rPr lang="en"/>
            </a:br>
            <a:r>
              <a:rPr lang="en"/>
              <a:t>        WHERE</a:t>
            </a:r>
            <a:br>
              <a:rPr lang="en"/>
            </a:br>
            <a:r>
              <a:rPr lang="en"/>
              <a:t>            cartype = 'SUV');</a:t>
            </a:r>
          </a:p>
        </p:txBody>
      </p:sp>
      <p:pic>
        <p:nvPicPr>
          <p:cNvPr id="163" name="Shape 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4725" y="2619225"/>
            <a:ext cx="985577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Query</a:t>
            </a:r>
          </a:p>
        </p:txBody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#find the car with max power for every type of car</a:t>
            </a:r>
            <a:br>
              <a:rPr lang="en"/>
            </a:br>
            <a:r>
              <a:rPr lang="en"/>
              <a:t>SELECT </a:t>
            </a:r>
            <a:br>
              <a:rPr lang="en"/>
            </a:br>
            <a:r>
              <a:rPr lang="en"/>
              <a:t>    carname, brandname, MAX(power), cartype</a:t>
            </a:r>
            <a:br>
              <a:rPr lang="en"/>
            </a:br>
            <a:r>
              <a:rPr lang="en"/>
              <a:t>FROM</a:t>
            </a:r>
            <a:br>
              <a:rPr lang="en"/>
            </a:br>
            <a:r>
              <a:rPr lang="en"/>
              <a:t>    car c</a:t>
            </a:r>
            <a:br>
              <a:rPr lang="en"/>
            </a:br>
            <a:r>
              <a:rPr lang="en"/>
              <a:t>        INNER JOIN</a:t>
            </a:r>
            <a:br>
              <a:rPr lang="en"/>
            </a:br>
            <a:r>
              <a:rPr lang="en"/>
              <a:t>    cartype ct ON c.cartypeid = ct.cartypeid</a:t>
            </a:r>
            <a:br>
              <a:rPr lang="en"/>
            </a:br>
            <a:r>
              <a:rPr lang="en"/>
              <a:t>        INNER JOIN</a:t>
            </a:r>
            <a:br>
              <a:rPr lang="en"/>
            </a:br>
            <a:r>
              <a:rPr lang="en"/>
              <a:t>    brand b ON c.brandid = b.brandid</a:t>
            </a:r>
            <a:br>
              <a:rPr lang="en"/>
            </a:br>
            <a:r>
              <a:rPr lang="en"/>
              <a:t>GROUP BY cartype;</a:t>
            </a:r>
          </a:p>
        </p:txBody>
      </p:sp>
      <p:pic>
        <p:nvPicPr>
          <p:cNvPr id="170" name="Shape 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1600" y="1776771"/>
            <a:ext cx="4505950" cy="158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Query</a:t>
            </a:r>
          </a:p>
        </p:txBody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#find the type of car with average of torque over 300</a:t>
            </a:r>
            <a:br>
              <a:rPr lang="en"/>
            </a:br>
            <a:r>
              <a:rPr lang="en"/>
              <a:t>SELECT </a:t>
            </a:r>
            <a:br>
              <a:rPr lang="en"/>
            </a:br>
            <a:r>
              <a:rPr lang="en"/>
              <a:t>    cartype, AVG(torque)</a:t>
            </a:r>
            <a:br>
              <a:rPr lang="en"/>
            </a:br>
            <a:r>
              <a:rPr lang="en"/>
              <a:t>FROM</a:t>
            </a:r>
            <a:br>
              <a:rPr lang="en"/>
            </a:br>
            <a:r>
              <a:rPr lang="en"/>
              <a:t>    car c</a:t>
            </a:r>
            <a:br>
              <a:rPr lang="en"/>
            </a:br>
            <a:r>
              <a:rPr lang="en"/>
              <a:t>        INNER JOIN</a:t>
            </a:r>
            <a:br>
              <a:rPr lang="en"/>
            </a:br>
            <a:r>
              <a:rPr lang="en"/>
              <a:t>    cartype ct ON c.cartypeid = ct.cartypeid</a:t>
            </a:r>
            <a:br>
              <a:rPr lang="en"/>
            </a:br>
            <a:r>
              <a:rPr lang="en"/>
              <a:t>GROUP BY cartype</a:t>
            </a:r>
            <a:br>
              <a:rPr lang="en"/>
            </a:br>
            <a:r>
              <a:rPr lang="en"/>
              <a:t>HAVING AVG(torque) &gt; 300;</a:t>
            </a:r>
          </a:p>
        </p:txBody>
      </p:sp>
      <p:pic>
        <p:nvPicPr>
          <p:cNvPr id="177" name="Shape 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4175" y="2288063"/>
            <a:ext cx="2242725" cy="129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Query</a:t>
            </a:r>
          </a:p>
        </p:txBody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#find the most discount and the cordinate car information</a:t>
            </a:r>
            <a:br>
              <a:rPr lang="en"/>
            </a:br>
            <a:r>
              <a:rPr lang="en"/>
              <a:t>SELECT </a:t>
            </a:r>
            <a:br>
              <a:rPr lang="en"/>
            </a:br>
            <a:r>
              <a:rPr lang="en"/>
              <a:t>    dealername,</a:t>
            </a:r>
            <a:br>
              <a:rPr lang="en"/>
            </a:br>
            <a:r>
              <a:rPr lang="en"/>
              <a:t>    dealerprice,</a:t>
            </a:r>
            <a:br>
              <a:rPr lang="en"/>
            </a:br>
            <a:r>
              <a:rPr lang="en"/>
              <a:t>    carname,</a:t>
            </a:r>
            <a:br>
              <a:rPr lang="en"/>
            </a:br>
            <a:r>
              <a:rPr lang="en"/>
              <a:t>    MAX(100 * (msrp - dealerprice) / msrp)</a:t>
            </a:r>
            <a:br>
              <a:rPr lang="en"/>
            </a:br>
            <a:r>
              <a:rPr lang="en"/>
              <a:t>FROM</a:t>
            </a:r>
            <a:br>
              <a:rPr lang="en"/>
            </a:br>
            <a:r>
              <a:rPr lang="en"/>
              <a:t>    dealer d</a:t>
            </a:r>
            <a:br>
              <a:rPr lang="en"/>
            </a:br>
            <a:r>
              <a:rPr lang="en"/>
              <a:t>        INNER JOIN</a:t>
            </a:r>
            <a:br>
              <a:rPr lang="en"/>
            </a:br>
            <a:r>
              <a:rPr lang="en"/>
              <a:t>    dealer_has_car dhc ON d.dealerid = dhc.dealer_dealerid</a:t>
            </a:r>
            <a:br>
              <a:rPr lang="en"/>
            </a:br>
            <a:r>
              <a:rPr lang="en"/>
              <a:t>        INNER JOIN</a:t>
            </a:r>
            <a:br>
              <a:rPr lang="en"/>
            </a:br>
            <a:r>
              <a:rPr lang="en"/>
              <a:t>    car c ON dhc.carid = c.carid;</a:t>
            </a:r>
          </a:p>
        </p:txBody>
      </p:sp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1596" y="2358438"/>
            <a:ext cx="4300076" cy="42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Query</a:t>
            </a:r>
          </a:p>
        </p:txBody>
      </p:sp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#find user who commented cars that they have</a:t>
            </a:r>
            <a:br>
              <a:rPr lang="en"/>
            </a:br>
            <a:r>
              <a:rPr lang="en"/>
              <a:t>SELECT </a:t>
            </a:r>
            <a:br>
              <a:rPr lang="en"/>
            </a:br>
            <a:r>
              <a:rPr lang="en"/>
              <a:t>    username, carname</a:t>
            </a:r>
            <a:br>
              <a:rPr lang="en"/>
            </a:br>
            <a:r>
              <a:rPr lang="en"/>
              <a:t>FROM</a:t>
            </a:r>
            <a:br>
              <a:rPr lang="en"/>
            </a:br>
            <a:r>
              <a:rPr lang="en"/>
              <a:t>    user u</a:t>
            </a:r>
            <a:br>
              <a:rPr lang="en"/>
            </a:br>
            <a:r>
              <a:rPr lang="en"/>
              <a:t>        INNER JOIN</a:t>
            </a:r>
            <a:br>
              <a:rPr lang="en"/>
            </a:br>
            <a:r>
              <a:rPr lang="en"/>
              <a:t>    user_has_car uhc ON u.userid = uhc.user_userid</a:t>
            </a:r>
            <a:br>
              <a:rPr lang="en"/>
            </a:br>
            <a:r>
              <a:rPr lang="en"/>
              <a:t>        INNER JOIN</a:t>
            </a:r>
            <a:br>
              <a:rPr lang="en"/>
            </a:br>
            <a:r>
              <a:rPr lang="en"/>
              <a:t>    comment c ON u.userid = c.user_userid</a:t>
            </a:r>
            <a:br>
              <a:rPr lang="en"/>
            </a:br>
            <a:r>
              <a:rPr lang="en"/>
              <a:t>        INNER JOIN</a:t>
            </a:r>
            <a:br>
              <a:rPr lang="en"/>
            </a:br>
            <a:r>
              <a:rPr lang="en"/>
              <a:t>    car ON car.carid = uhc.car_carid</a:t>
            </a:r>
            <a:br>
              <a:rPr lang="en"/>
            </a:br>
            <a:r>
              <a:rPr lang="en"/>
              <a:t>WHERE</a:t>
            </a:r>
            <a:br>
              <a:rPr lang="en"/>
            </a:br>
            <a:r>
              <a:rPr lang="en"/>
              <a:t>    uhc.car_carid = c.car_carid;</a:t>
            </a:r>
          </a:p>
        </p:txBody>
      </p:sp>
      <p:pic>
        <p:nvPicPr>
          <p:cNvPr id="191" name="Shape 1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7675" y="1933800"/>
            <a:ext cx="2779450" cy="193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ER Diagram</a:t>
            </a:r>
          </a:p>
        </p:txBody>
      </p:sp>
      <p:pic>
        <p:nvPicPr>
          <p:cNvPr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8315" y="0"/>
            <a:ext cx="341062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Query</a:t>
            </a:r>
          </a:p>
        </p:txBody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1100" dirty="0"/>
              <a:t>#find all comment about SUV</a:t>
            </a:r>
            <a:br>
              <a:rPr lang="en" sz="1100" dirty="0"/>
            </a:br>
            <a:r>
              <a:rPr lang="en" sz="1100" dirty="0"/>
              <a:t>SELECT </a:t>
            </a:r>
            <a:br>
              <a:rPr lang="en" sz="1100" dirty="0"/>
            </a:br>
            <a:r>
              <a:rPr lang="en" sz="1100" dirty="0"/>
              <a:t>    commentname, content, cargrading, recommend</a:t>
            </a:r>
            <a:br>
              <a:rPr lang="en" sz="1100" dirty="0"/>
            </a:br>
            <a:r>
              <a:rPr lang="en" sz="1100" dirty="0"/>
              <a:t>FROM</a:t>
            </a:r>
            <a:br>
              <a:rPr lang="en" sz="1100" dirty="0"/>
            </a:br>
            <a:r>
              <a:rPr lang="en" sz="1100" dirty="0"/>
              <a:t>    comment</a:t>
            </a:r>
            <a:br>
              <a:rPr lang="en" sz="1100" dirty="0"/>
            </a:br>
            <a:r>
              <a:rPr lang="en" sz="1100" dirty="0"/>
              <a:t>WHERE</a:t>
            </a:r>
            <a:br>
              <a:rPr lang="en" sz="1100" dirty="0"/>
            </a:br>
            <a:r>
              <a:rPr lang="en" sz="1100" dirty="0"/>
              <a:t>    car_carid IN (SELECT </a:t>
            </a:r>
            <a:br>
              <a:rPr lang="en" sz="1100" dirty="0"/>
            </a:br>
            <a:r>
              <a:rPr lang="en" sz="1100" dirty="0"/>
              <a:t>            carid</a:t>
            </a:r>
            <a:br>
              <a:rPr lang="en" sz="1100" dirty="0"/>
            </a:br>
            <a:r>
              <a:rPr lang="en" sz="1100" dirty="0"/>
              <a:t>        FROM</a:t>
            </a:r>
            <a:br>
              <a:rPr lang="en" sz="1100" dirty="0"/>
            </a:br>
            <a:r>
              <a:rPr lang="en" sz="1100" dirty="0"/>
              <a:t>            car</a:t>
            </a:r>
            <a:br>
              <a:rPr lang="en" sz="1100" dirty="0"/>
            </a:br>
            <a:r>
              <a:rPr lang="en" sz="1100" dirty="0"/>
              <a:t>        WHERE</a:t>
            </a:r>
            <a:br>
              <a:rPr lang="en" sz="1100" dirty="0"/>
            </a:br>
            <a:r>
              <a:rPr lang="en" sz="1100" dirty="0"/>
              <a:t>            cartypeid = (SELECT </a:t>
            </a:r>
            <a:br>
              <a:rPr lang="en" sz="1100" dirty="0"/>
            </a:br>
            <a:r>
              <a:rPr lang="en" sz="1100" dirty="0"/>
              <a:t>                    cartypeid</a:t>
            </a:r>
            <a:br>
              <a:rPr lang="en" sz="1100" dirty="0"/>
            </a:br>
            <a:r>
              <a:rPr lang="en" sz="1100" dirty="0"/>
              <a:t>                FROM</a:t>
            </a:r>
            <a:br>
              <a:rPr lang="en" sz="1100" dirty="0"/>
            </a:br>
            <a:r>
              <a:rPr lang="en" sz="1100" dirty="0"/>
              <a:t>                    cartype</a:t>
            </a:r>
            <a:br>
              <a:rPr lang="en" sz="1100" dirty="0"/>
            </a:br>
            <a:r>
              <a:rPr lang="en" sz="1100" dirty="0"/>
              <a:t>                WHERE</a:t>
            </a:r>
            <a:br>
              <a:rPr lang="en" sz="1100" dirty="0"/>
            </a:br>
            <a:r>
              <a:rPr lang="en" sz="1100" dirty="0"/>
              <a:t>                    cartype = 'SUV'));</a:t>
            </a:r>
          </a:p>
        </p:txBody>
      </p:sp>
      <p:pic>
        <p:nvPicPr>
          <p:cNvPr id="198" name="Shape 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1596" y="1973396"/>
            <a:ext cx="4145426" cy="143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Query</a:t>
            </a:r>
          </a:p>
        </p:txBody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# find the cheapest suv for every dealer</a:t>
            </a:r>
            <a:br>
              <a:rPr lang="en"/>
            </a:br>
            <a:r>
              <a:rPr lang="en"/>
              <a:t>SELECT </a:t>
            </a:r>
            <a:br>
              <a:rPr lang="en"/>
            </a:br>
            <a:r>
              <a:rPr lang="en"/>
              <a:t>    carname, cartype, dealername, MIN(dealerprice)</a:t>
            </a:r>
            <a:br>
              <a:rPr lang="en"/>
            </a:br>
            <a:r>
              <a:rPr lang="en"/>
              <a:t>FROM</a:t>
            </a:r>
            <a:br>
              <a:rPr lang="en"/>
            </a:br>
            <a:r>
              <a:rPr lang="en"/>
              <a:t>    dealer d</a:t>
            </a:r>
            <a:br>
              <a:rPr lang="en"/>
            </a:br>
            <a:r>
              <a:rPr lang="en"/>
              <a:t>        INNER JOIN</a:t>
            </a:r>
            <a:br>
              <a:rPr lang="en"/>
            </a:br>
            <a:r>
              <a:rPr lang="en"/>
              <a:t>    dealer_has_car dhc ON d.dealerid = dhc.dealer_dealerid</a:t>
            </a:r>
            <a:br>
              <a:rPr lang="en"/>
            </a:br>
            <a:r>
              <a:rPr lang="en"/>
              <a:t>        INNER JOIN</a:t>
            </a:r>
            <a:br>
              <a:rPr lang="en"/>
            </a:br>
            <a:r>
              <a:rPr lang="en"/>
              <a:t>    car c ON c.carid = dhc.carid</a:t>
            </a:r>
            <a:br>
              <a:rPr lang="en"/>
            </a:br>
            <a:r>
              <a:rPr lang="en"/>
              <a:t>        INNER JOIN</a:t>
            </a:r>
            <a:br>
              <a:rPr lang="en"/>
            </a:br>
            <a:r>
              <a:rPr lang="en"/>
              <a:t>    cartype ct ON c.cartypeid = ct.cartypeid</a:t>
            </a:r>
            <a:br>
              <a:rPr lang="en"/>
            </a:br>
            <a:r>
              <a:rPr lang="en"/>
              <a:t>WHERE</a:t>
            </a:r>
            <a:br>
              <a:rPr lang="en"/>
            </a:br>
            <a:r>
              <a:rPr lang="en"/>
              <a:t>    cartype = 'SUV'</a:t>
            </a:r>
            <a:br>
              <a:rPr lang="en"/>
            </a:br>
            <a:r>
              <a:rPr lang="en"/>
              <a:t>GROUP BY dealername;</a:t>
            </a:r>
          </a:p>
        </p:txBody>
      </p:sp>
      <p:pic>
        <p:nvPicPr>
          <p:cNvPr id="205" name="Shape 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1475" y="1885774"/>
            <a:ext cx="4233425" cy="194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Query</a:t>
            </a:r>
          </a:p>
        </p:txBody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# find first 10 cars that have the largest msrp</a:t>
            </a:r>
            <a:br>
              <a:rPr lang="en"/>
            </a:br>
            <a:r>
              <a:rPr lang="en"/>
              <a:t>SELECT </a:t>
            </a:r>
            <a:br>
              <a:rPr lang="en"/>
            </a:br>
            <a:r>
              <a:rPr lang="en"/>
              <a:t>    carname, msrp</a:t>
            </a:r>
            <a:br>
              <a:rPr lang="en"/>
            </a:br>
            <a:r>
              <a:rPr lang="en"/>
              <a:t>FROM</a:t>
            </a:r>
            <a:br>
              <a:rPr lang="en"/>
            </a:br>
            <a:r>
              <a:rPr lang="en"/>
              <a:t>    car</a:t>
            </a:r>
            <a:br>
              <a:rPr lang="en"/>
            </a:br>
            <a:r>
              <a:rPr lang="en"/>
              <a:t>ORDER BY msrp DESC</a:t>
            </a:r>
            <a:br>
              <a:rPr lang="en"/>
            </a:br>
            <a:r>
              <a:rPr lang="en"/>
              <a:t>LIMIT 10;</a:t>
            </a:r>
          </a:p>
        </p:txBody>
      </p:sp>
      <p:pic>
        <p:nvPicPr>
          <p:cNvPr id="212" name="Shape 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9525" y="1150000"/>
            <a:ext cx="2835150" cy="28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Query</a:t>
            </a:r>
          </a:p>
        </p:txBody>
      </p:sp>
      <p:sp>
        <p:nvSpPr>
          <p:cNvPr id="218" name="Shape 218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#concatencate the brand name and car name</a:t>
            </a:r>
            <a:br>
              <a:rPr lang="en"/>
            </a:br>
            <a:r>
              <a:rPr lang="en"/>
              <a:t>SELECT </a:t>
            </a:r>
            <a:br>
              <a:rPr lang="en"/>
            </a:br>
            <a:r>
              <a:rPr lang="en"/>
              <a:t>    CONCAT(brandname, ' ', carname)</a:t>
            </a:r>
            <a:br>
              <a:rPr lang="en"/>
            </a:br>
            <a:r>
              <a:rPr lang="en"/>
              <a:t>FROM</a:t>
            </a:r>
            <a:br>
              <a:rPr lang="en"/>
            </a:br>
            <a:r>
              <a:rPr lang="en"/>
              <a:t>    brand b</a:t>
            </a:r>
            <a:br>
              <a:rPr lang="en"/>
            </a:br>
            <a:r>
              <a:rPr lang="en"/>
              <a:t>        INNER JOIN</a:t>
            </a:r>
            <a:br>
              <a:rPr lang="en"/>
            </a:br>
            <a:r>
              <a:rPr lang="en"/>
              <a:t>    car c ON b.brandid = c.brandid;</a:t>
            </a:r>
          </a:p>
        </p:txBody>
      </p:sp>
      <p:pic>
        <p:nvPicPr>
          <p:cNvPr id="219" name="Shape 2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1700" y="1105438"/>
            <a:ext cx="3440749" cy="293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Query</a:t>
            </a:r>
          </a:p>
        </p:txBody>
      </p:sp>
      <p:sp>
        <p:nvSpPr>
          <p:cNvPr id="225" name="Shape 22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#find the number of comment for every car</a:t>
            </a:r>
            <a:br>
              <a:rPr lang="en"/>
            </a:br>
            <a:r>
              <a:rPr lang="en"/>
              <a:t>SELECT </a:t>
            </a:r>
            <a:br>
              <a:rPr lang="en"/>
            </a:br>
            <a:r>
              <a:rPr lang="en"/>
              <a:t>    carname, COUNT(car_carid)</a:t>
            </a:r>
            <a:br>
              <a:rPr lang="en"/>
            </a:br>
            <a:r>
              <a:rPr lang="en"/>
              <a:t>FROM</a:t>
            </a:r>
            <a:br>
              <a:rPr lang="en"/>
            </a:br>
            <a:r>
              <a:rPr lang="en"/>
              <a:t>    car c</a:t>
            </a:r>
            <a:br>
              <a:rPr lang="en"/>
            </a:br>
            <a:r>
              <a:rPr lang="en"/>
              <a:t>        LEFT JOIN</a:t>
            </a:r>
            <a:br>
              <a:rPr lang="en"/>
            </a:br>
            <a:r>
              <a:rPr lang="en"/>
              <a:t>    comment com ON c.carid = com.car_carid</a:t>
            </a:r>
            <a:br>
              <a:rPr lang="en"/>
            </a:br>
            <a:r>
              <a:rPr lang="en"/>
              <a:t>GROUP BY carid;</a:t>
            </a:r>
          </a:p>
        </p:txBody>
      </p:sp>
      <p:pic>
        <p:nvPicPr>
          <p:cNvPr id="226" name="Shape 2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4375" y="1261438"/>
            <a:ext cx="3218575" cy="262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Query</a:t>
            </a:r>
          </a:p>
        </p:txBody>
      </p:sp>
      <p:sp>
        <p:nvSpPr>
          <p:cNvPr id="232" name="Shape 232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#find users whose pruchase price of car is less than dealer price</a:t>
            </a:r>
            <a:br>
              <a:rPr lang="en"/>
            </a:br>
            <a:r>
              <a:rPr lang="en"/>
              <a:t>SELECT DISTINCT</a:t>
            </a:r>
            <a:br>
              <a:rPr lang="en"/>
            </a:br>
            <a:r>
              <a:rPr lang="en"/>
              <a:t>    username</a:t>
            </a:r>
            <a:br>
              <a:rPr lang="en"/>
            </a:br>
            <a:r>
              <a:rPr lang="en"/>
              <a:t>FROM</a:t>
            </a:r>
            <a:br>
              <a:rPr lang="en"/>
            </a:br>
            <a:r>
              <a:rPr lang="en"/>
              <a:t>    user u</a:t>
            </a:r>
            <a:br>
              <a:rPr lang="en"/>
            </a:br>
            <a:r>
              <a:rPr lang="en"/>
              <a:t>        LEFT JOIN</a:t>
            </a:r>
            <a:br>
              <a:rPr lang="en"/>
            </a:br>
            <a:r>
              <a:rPr lang="en"/>
              <a:t>    user_has_car uhc ON u.userid = uhc.user_userid</a:t>
            </a:r>
            <a:br>
              <a:rPr lang="en"/>
            </a:br>
            <a:r>
              <a:rPr lang="en"/>
              <a:t>        LEFT JOIN</a:t>
            </a:r>
            <a:br>
              <a:rPr lang="en"/>
            </a:br>
            <a:r>
              <a:rPr lang="en"/>
              <a:t>    car c ON uhc.car_carid = c.carid</a:t>
            </a:r>
            <a:br>
              <a:rPr lang="en"/>
            </a:br>
            <a:r>
              <a:rPr lang="en"/>
              <a:t>        LEFT JOIN</a:t>
            </a:r>
            <a:br>
              <a:rPr lang="en"/>
            </a:br>
            <a:r>
              <a:rPr lang="en"/>
              <a:t>    dealer_has_car dhc ON c.carid = c.carid</a:t>
            </a:r>
            <a:br>
              <a:rPr lang="en"/>
            </a:br>
            <a:r>
              <a:rPr lang="en"/>
              <a:t>WHERE</a:t>
            </a:r>
            <a:br>
              <a:rPr lang="en"/>
            </a:br>
            <a:r>
              <a:rPr lang="en"/>
              <a:t>    uhc.price &lt; dhc.dealerprice;</a:t>
            </a:r>
          </a:p>
        </p:txBody>
      </p:sp>
      <p:pic>
        <p:nvPicPr>
          <p:cNvPr id="233" name="Shape 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7850" y="1292897"/>
            <a:ext cx="860400" cy="292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Query</a:t>
            </a:r>
          </a:p>
        </p:txBody>
      </p:sp>
      <p:sp>
        <p:nvSpPr>
          <p:cNvPr id="239" name="Shape 239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#find cars with power over 400 or torque over 400</a:t>
            </a:r>
            <a:br>
              <a:rPr lang="en"/>
            </a:br>
            <a:r>
              <a:rPr lang="en"/>
              <a:t>(SELECT </a:t>
            </a:r>
            <a:br>
              <a:rPr lang="en"/>
            </a:br>
            <a:r>
              <a:rPr lang="en"/>
              <a:t>    carname</a:t>
            </a:r>
            <a:br>
              <a:rPr lang="en"/>
            </a:br>
            <a:r>
              <a:rPr lang="en"/>
              <a:t>FROM</a:t>
            </a:r>
            <a:br>
              <a:rPr lang="en"/>
            </a:br>
            <a:r>
              <a:rPr lang="en"/>
              <a:t>    car</a:t>
            </a:r>
            <a:br>
              <a:rPr lang="en"/>
            </a:br>
            <a:r>
              <a:rPr lang="en"/>
              <a:t>WHERE</a:t>
            </a:r>
            <a:br>
              <a:rPr lang="en"/>
            </a:br>
            <a:r>
              <a:rPr lang="en"/>
              <a:t>    power &gt; 400) UNION (SELECT </a:t>
            </a:r>
            <a:br>
              <a:rPr lang="en"/>
            </a:br>
            <a:r>
              <a:rPr lang="en"/>
              <a:t>    carname</a:t>
            </a:r>
            <a:br>
              <a:rPr lang="en"/>
            </a:br>
            <a:r>
              <a:rPr lang="en"/>
              <a:t>FROM</a:t>
            </a:r>
            <a:br>
              <a:rPr lang="en"/>
            </a:br>
            <a:r>
              <a:rPr lang="en"/>
              <a:t>    car</a:t>
            </a:r>
            <a:br>
              <a:rPr lang="en"/>
            </a:br>
            <a:r>
              <a:rPr lang="en"/>
              <a:t>WHERE</a:t>
            </a:r>
            <a:br>
              <a:rPr lang="en"/>
            </a:br>
            <a:r>
              <a:rPr lang="en"/>
              <a:t>    torque &gt; 400)</a:t>
            </a:r>
          </a:p>
        </p:txBody>
      </p:sp>
      <p:pic>
        <p:nvPicPr>
          <p:cNvPr id="240" name="Shape 2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4600" y="1152475"/>
            <a:ext cx="2627450" cy="297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Query</a:t>
            </a:r>
          </a:p>
        </p:txBody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#full join of brand and car</a:t>
            </a:r>
            <a:br>
              <a:rPr lang="en"/>
            </a:br>
            <a:r>
              <a:rPr lang="en"/>
              <a:t>(SELECT </a:t>
            </a:r>
            <a:br>
              <a:rPr lang="en"/>
            </a:br>
            <a:r>
              <a:rPr lang="en"/>
              <a:t>    *</a:t>
            </a:r>
            <a:br>
              <a:rPr lang="en"/>
            </a:br>
            <a:r>
              <a:rPr lang="en"/>
              <a:t>FROM</a:t>
            </a:r>
            <a:br>
              <a:rPr lang="en"/>
            </a:br>
            <a:r>
              <a:rPr lang="en"/>
              <a:t>    brand</a:t>
            </a:r>
            <a:br>
              <a:rPr lang="en"/>
            </a:br>
            <a:r>
              <a:rPr lang="en"/>
              <a:t>        LEFT JOIN</a:t>
            </a:r>
            <a:br>
              <a:rPr lang="en"/>
            </a:br>
            <a:r>
              <a:rPr lang="en"/>
              <a:t>    car ON brand.brandid = car.brandid) UNION (SELECT </a:t>
            </a:r>
            <a:br>
              <a:rPr lang="en"/>
            </a:br>
            <a:r>
              <a:rPr lang="en"/>
              <a:t>    *</a:t>
            </a:r>
            <a:br>
              <a:rPr lang="en"/>
            </a:br>
            <a:r>
              <a:rPr lang="en"/>
              <a:t>FROM</a:t>
            </a:r>
            <a:br>
              <a:rPr lang="en"/>
            </a:br>
            <a:r>
              <a:rPr lang="en"/>
              <a:t>    brand</a:t>
            </a:r>
            <a:br>
              <a:rPr lang="en"/>
            </a:br>
            <a:r>
              <a:rPr lang="en"/>
              <a:t>        RIGHT JOIN</a:t>
            </a:r>
            <a:br>
              <a:rPr lang="en"/>
            </a:br>
            <a:r>
              <a:rPr lang="en"/>
              <a:t>    car ON brand.brandid = car.brandid)</a:t>
            </a:r>
          </a:p>
        </p:txBody>
      </p:sp>
      <p:pic>
        <p:nvPicPr>
          <p:cNvPr id="247" name="Shape 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3100" y="3234701"/>
            <a:ext cx="5887401" cy="107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Query</a:t>
            </a:r>
          </a:p>
        </p:txBody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#cross join example</a:t>
            </a:r>
            <a:br>
              <a:rPr lang="en"/>
            </a:br>
            <a:r>
              <a:rPr lang="en"/>
              <a:t>SELECT </a:t>
            </a:r>
            <a:br>
              <a:rPr lang="en"/>
            </a:br>
            <a:r>
              <a:rPr lang="en"/>
              <a:t>    *</a:t>
            </a:r>
            <a:br>
              <a:rPr lang="en"/>
            </a:br>
            <a:r>
              <a:rPr lang="en"/>
              <a:t>FROM</a:t>
            </a:r>
            <a:br>
              <a:rPr lang="en"/>
            </a:br>
            <a:r>
              <a:rPr lang="en"/>
              <a:t>    brand</a:t>
            </a:r>
            <a:br>
              <a:rPr lang="en"/>
            </a:br>
            <a:r>
              <a:rPr lang="en"/>
              <a:t>        CROSS JOIN</a:t>
            </a:r>
            <a:br>
              <a:rPr lang="en"/>
            </a:br>
            <a:r>
              <a:rPr lang="en"/>
              <a:t>    car;</a:t>
            </a:r>
          </a:p>
        </p:txBody>
      </p:sp>
      <p:pic>
        <p:nvPicPr>
          <p:cNvPr id="254" name="Shape 2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3625" y="3087000"/>
            <a:ext cx="6994951" cy="148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Query</a:t>
            </a:r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#string and date/year manipualtion</a:t>
            </a:r>
            <a:br>
              <a:rPr lang="en"/>
            </a:br>
            <a:r>
              <a:rPr lang="en"/>
              <a:t>SELECT </a:t>
            </a:r>
            <a:br>
              <a:rPr lang="en"/>
            </a:br>
            <a:r>
              <a:rPr lang="en"/>
              <a:t>    UPPER(username),</a:t>
            </a:r>
            <a:br>
              <a:rPr lang="en"/>
            </a:br>
            <a:r>
              <a:rPr lang="en"/>
              <a:t>    CAST(purchasetime AS CHAR (4)),</a:t>
            </a:r>
            <a:br>
              <a:rPr lang="en"/>
            </a:br>
            <a:r>
              <a:rPr lang="en"/>
              <a:t>    CURRENT_TIME()</a:t>
            </a:r>
            <a:br>
              <a:rPr lang="en"/>
            </a:br>
            <a:r>
              <a:rPr lang="en"/>
              <a:t>FROM</a:t>
            </a:r>
            <a:br>
              <a:rPr lang="en"/>
            </a:br>
            <a:r>
              <a:rPr lang="en"/>
              <a:t>    user u</a:t>
            </a:r>
            <a:br>
              <a:rPr lang="en"/>
            </a:br>
            <a:r>
              <a:rPr lang="en"/>
              <a:t>        INNER JOIN</a:t>
            </a:r>
            <a:br>
              <a:rPr lang="en"/>
            </a:br>
            <a:r>
              <a:rPr lang="en"/>
              <a:t>    user_has_car uhc</a:t>
            </a:r>
            <a:br>
              <a:rPr lang="en"/>
            </a:br>
            <a:r>
              <a:rPr lang="en"/>
              <a:t>WHERE</a:t>
            </a:r>
            <a:br>
              <a:rPr lang="en"/>
            </a:br>
            <a:r>
              <a:rPr lang="en"/>
              <a:t>    u.userid = uhc.user_userid;</a:t>
            </a:r>
          </a:p>
        </p:txBody>
      </p:sp>
      <p:pic>
        <p:nvPicPr>
          <p:cNvPr id="261" name="Shape 2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1600" y="1250400"/>
            <a:ext cx="4265325" cy="297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Create, insert DB and tables</a:t>
            </a:r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CREATE schema: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DROP SCHEMA IF EXISTS `mydb` 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CREATE SCHEMA IF NOT EXISTS `mydb` DEFAULT CHARACTER SET utf8 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USE `mydb` ;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DROP TABLE IF EXISTS `brand` ;</a:t>
            </a:r>
            <a:br>
              <a:rPr lang="en"/>
            </a:br>
            <a:br>
              <a:rPr lang="en"/>
            </a:br>
            <a:r>
              <a:rPr lang="en"/>
              <a:t>CREATE TABLE IF NOT EXISTS `brand` (</a:t>
            </a:r>
            <a:br>
              <a:rPr lang="en"/>
            </a:br>
            <a:r>
              <a:rPr lang="en"/>
              <a:t>  `brandid` INT NOT NULL,</a:t>
            </a:r>
            <a:br>
              <a:rPr lang="en"/>
            </a:br>
            <a:r>
              <a:rPr lang="en"/>
              <a:t>  `brandname` VARCHAR(45) NULL,</a:t>
            </a:r>
            <a:br>
              <a:rPr lang="en"/>
            </a:br>
            <a:r>
              <a:rPr lang="en"/>
              <a:t>  `country` VARCHAR(100) NULL,</a:t>
            </a:r>
            <a:br>
              <a:rPr lang="en"/>
            </a:br>
            <a:r>
              <a:rPr lang="en"/>
              <a:t>  PRIMARY KEY (`brandid`))</a:t>
            </a:r>
            <a:br>
              <a:rPr lang="en"/>
            </a:br>
            <a:r>
              <a:rPr lang="en"/>
              <a:t>ENGINE = InnoDB;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Privilege</a:t>
            </a:r>
          </a:p>
        </p:txBody>
      </p:sp>
      <p:sp>
        <p:nvSpPr>
          <p:cNvPr id="267" name="Shape 267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Drop  User 'Admin'@'localhost';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Create User 'Admin'@'localhost' identified By 'admin';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grant all on `mydb`.* to 'Admin'@'localhost';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flush privileges;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show grants for 'Admin'@'localhost';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‘Admin’ can do everything in the database. This user has all privileges including alter, update, select, insert, etc. </a:t>
            </a:r>
          </a:p>
        </p:txBody>
      </p:sp>
      <p:pic>
        <p:nvPicPr>
          <p:cNvPr id="269" name="Shape 2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0725" y="2915396"/>
            <a:ext cx="5057524" cy="84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Privilege</a:t>
            </a:r>
          </a:p>
        </p:txBody>
      </p:sp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Drop  User 'Developer'@'localhost';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Create User 'Developer'@'localhost' identified By'deve';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Grant Select,insert,update,delete,show view,trigger,references,alter on `mydb`.* to 'Developer'@'localhost';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flush privileges;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show grants for 'Developer'@'localhost';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body" idx="2"/>
          </p:nvPr>
        </p:nvSpPr>
        <p:spPr>
          <a:xfrm>
            <a:off x="4832425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‘Developer’ can select,insert,update,delete,show view,trigger,references,alter all tables in the database.</a:t>
            </a:r>
          </a:p>
        </p:txBody>
      </p:sp>
      <p:pic>
        <p:nvPicPr>
          <p:cNvPr id="277" name="Shape 2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9800" y="3353021"/>
            <a:ext cx="6161748" cy="51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Privilege</a:t>
            </a:r>
          </a:p>
        </p:txBody>
      </p:sp>
      <p:sp>
        <p:nvSpPr>
          <p:cNvPr id="283" name="Shape 283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Drop  User  'Tester'@'localhost';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Create user 'Tester'@'localhost' identified by 'test';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GRANT select,insert,update on `mydb`.* to 'Tester'@'localhost';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flush privileges;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84" name="Shape 284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Give ‘Tester’ privilege of select, insert, update on all tables in the database</a:t>
            </a:r>
          </a:p>
        </p:txBody>
      </p:sp>
      <p:pic>
        <p:nvPicPr>
          <p:cNvPr id="285" name="Shape 2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2400" y="3096300"/>
            <a:ext cx="3779650" cy="55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Privilege</a:t>
            </a:r>
            <a:endParaRPr dirty="0"/>
          </a:p>
        </p:txBody>
      </p:sp>
      <p:sp>
        <p:nvSpPr>
          <p:cNvPr id="291" name="Shape 291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Drop  User  'User'@'localhost';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Create user 'User'@'localhost' identified by 'us';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GRANT select on `mydb`.* to 'User'@'localhost';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flush privileges;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GRANT insert(commentname,content,cargrading,recommend) on `mydb`.comment to 'User'@'localhost';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flush privileges;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show grants for 'User'@'localhost';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92" name="Shape 292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Give ‘User’ privilege of select on all tables of database;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Give ‘User’ privilege of insert on some columns of table ‘comment’.</a:t>
            </a:r>
          </a:p>
        </p:txBody>
      </p:sp>
      <p:pic>
        <p:nvPicPr>
          <p:cNvPr id="293" name="Shape 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2375" y="4070425"/>
            <a:ext cx="5946576" cy="74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Stored Procedure</a:t>
            </a:r>
          </a:p>
        </p:txBody>
      </p:sp>
      <p:sp>
        <p:nvSpPr>
          <p:cNvPr id="299" name="Shape 299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1200"/>
              <a:t>DROP PROCEDURE IF EXISTS addcomment;</a:t>
            </a:r>
            <a:br>
              <a:rPr lang="en" sz="1200"/>
            </a:br>
            <a:r>
              <a:rPr lang="en" sz="1200"/>
              <a:t>DELIMITER //</a:t>
            </a:r>
            <a:br>
              <a:rPr lang="en" sz="1200"/>
            </a:br>
            <a:r>
              <a:rPr lang="en" sz="1200"/>
              <a:t>CREATE PROCEDURE addcomment(</a:t>
            </a:r>
            <a:br>
              <a:rPr lang="en" sz="1200"/>
            </a:br>
            <a:r>
              <a:rPr lang="en" sz="1200"/>
              <a:t>IN userid int,</a:t>
            </a:r>
            <a:br>
              <a:rPr lang="en" sz="1200"/>
            </a:br>
            <a:r>
              <a:rPr lang="en" sz="1200"/>
              <a:t>IN carid int,</a:t>
            </a:r>
            <a:br>
              <a:rPr lang="en" sz="1200"/>
            </a:br>
            <a:r>
              <a:rPr lang="en" sz="1200"/>
              <a:t>IN name VARCHAR(100),</a:t>
            </a:r>
            <a:br>
              <a:rPr lang="en" sz="1200"/>
            </a:br>
            <a:r>
              <a:rPr lang="en" sz="1200"/>
              <a:t>IN text VARCHAR(1000),</a:t>
            </a:r>
            <a:br>
              <a:rPr lang="en" sz="1200"/>
            </a:br>
            <a:r>
              <a:rPr lang="en" sz="1200"/>
              <a:t>IN grade int,</a:t>
            </a:r>
            <a:br>
              <a:rPr lang="en" sz="1200"/>
            </a:br>
            <a:r>
              <a:rPr lang="en" sz="1200"/>
              <a:t>IN rec BOOLEAN)</a:t>
            </a:r>
            <a:br>
              <a:rPr lang="en" sz="1200"/>
            </a:br>
            <a:r>
              <a:rPr lang="en" sz="1200"/>
              <a:t>BEGIN</a:t>
            </a:r>
            <a:br>
              <a:rPr lang="en" sz="1200"/>
            </a:br>
            <a:r>
              <a:rPr lang="en" sz="1200"/>
              <a:t>insert comment(commentname,content,cargrading,</a:t>
            </a:r>
            <a:br>
              <a:rPr lang="en" sz="1200"/>
            </a:br>
            <a:r>
              <a:rPr lang="en" sz="1200"/>
              <a:t>               recommend,user_userid,car_carid)</a:t>
            </a:r>
            <a:br>
              <a:rPr lang="en" sz="1200"/>
            </a:br>
            <a:r>
              <a:rPr lang="en" sz="1200"/>
              <a:t>values(name,text,grade,rec,userid,carid);</a:t>
            </a:r>
            <a:br>
              <a:rPr lang="en" sz="1200"/>
            </a:br>
            <a:r>
              <a:rPr lang="en" sz="1200"/>
              <a:t>END//</a:t>
            </a:r>
            <a:br>
              <a:rPr lang="en" sz="1200"/>
            </a:br>
            <a:r>
              <a:rPr lang="en" sz="1200"/>
              <a:t>DELIMITER ;</a:t>
            </a:r>
          </a:p>
        </p:txBody>
      </p:sp>
      <p:sp>
        <p:nvSpPr>
          <p:cNvPr id="300" name="Shape 300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The stored procedure is designed for adding comment into the database.</a:t>
            </a:r>
            <a:br>
              <a:rPr lang="en"/>
            </a:br>
            <a:br>
              <a:rPr lang="en"/>
            </a:br>
            <a:r>
              <a:rPr lang="en"/>
              <a:t>CALL addcomment(2,43,'325435','43654634gvegrfgf',5,True)</a:t>
            </a:r>
            <a:br>
              <a:rPr lang="en"/>
            </a:br>
            <a:endParaRPr lang="en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Stored Procedure</a:t>
            </a:r>
          </a:p>
        </p:txBody>
      </p:sp>
      <p:sp>
        <p:nvSpPr>
          <p:cNvPr id="306" name="Shape 306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The stored procedure is designed for display the car level that is defined based on price(msrp).</a:t>
            </a:r>
            <a:br>
              <a:rPr lang="en"/>
            </a:br>
            <a:br>
              <a:rPr lang="en"/>
            </a:br>
            <a:r>
              <a:rPr lang="en"/>
              <a:t>CALL carlevel(4);</a:t>
            </a:r>
            <a:br>
              <a:rPr lang="en"/>
            </a:br>
            <a:endParaRPr lang="en"/>
          </a:p>
        </p:txBody>
      </p:sp>
      <p:pic>
        <p:nvPicPr>
          <p:cNvPr id="307" name="Shape 3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825" y="1152475"/>
            <a:ext cx="3647650" cy="380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Shape 3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7000" y="3419424"/>
            <a:ext cx="4768174" cy="46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Transaction</a:t>
            </a:r>
          </a:p>
        </p:txBody>
      </p:sp>
      <p:sp>
        <p:nvSpPr>
          <p:cNvPr id="314" name="Shape 314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15" name="Shape 31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Insert values into table with transaction. Two savepoints are set in the code.</a:t>
            </a:r>
            <a:br>
              <a:rPr lang="en"/>
            </a:br>
            <a:r>
              <a:rPr lang="en"/>
              <a:t>If one table is locked, values cannot be inserted.</a:t>
            </a:r>
            <a:br>
              <a:rPr lang="en"/>
            </a:br>
            <a:endParaRPr lang="en"/>
          </a:p>
        </p:txBody>
      </p:sp>
      <p:pic>
        <p:nvPicPr>
          <p:cNvPr id="316" name="Shape 3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150" y="1589060"/>
            <a:ext cx="4118450" cy="2741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Shape 3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1600" y="3172550"/>
            <a:ext cx="4848225" cy="23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Triggers</a:t>
            </a:r>
          </a:p>
        </p:txBody>
      </p:sp>
      <p:sp>
        <p:nvSpPr>
          <p:cNvPr id="323" name="Shape 323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CREATE DEFINER = CURRENT_USER TRIGGER `mydb`.`comment_BEFORE_INSERT` BEFORE INSERT ON `comment` 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FOR EACH ROW</a:t>
            </a:r>
            <a:br>
              <a:rPr lang="en"/>
            </a:br>
            <a:r>
              <a:rPr lang="en"/>
              <a:t>BEGIN</a:t>
            </a:r>
            <a:br>
              <a:rPr lang="en"/>
            </a:br>
            <a:r>
              <a:rPr lang="en"/>
              <a:t> if new.cargrading&lt;0 or new.cargrading&gt;5  THEN </a:t>
            </a:r>
            <a:br>
              <a:rPr lang="en"/>
            </a:br>
            <a:r>
              <a:rPr lang="en"/>
              <a:t> SIGNAL SQLSTATE VALUE '45000'</a:t>
            </a:r>
            <a:br>
              <a:rPr lang="en"/>
            </a:br>
            <a:r>
              <a:rPr lang="en"/>
              <a:t>SET MESSAGE_TEXT = 'Invalid grade!';</a:t>
            </a:r>
            <a:br>
              <a:rPr lang="en"/>
            </a:br>
            <a:r>
              <a:rPr lang="en"/>
              <a:t>end if;</a:t>
            </a:r>
            <a:br>
              <a:rPr lang="en"/>
            </a:br>
            <a:r>
              <a:rPr lang="en"/>
              <a:t>END</a:t>
            </a:r>
          </a:p>
        </p:txBody>
      </p:sp>
      <p:sp>
        <p:nvSpPr>
          <p:cNvPr id="324" name="Shape 324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If an invalid value want to insert, error will be reported to user.</a:t>
            </a:r>
            <a:br>
              <a:rPr lang="en"/>
            </a:br>
            <a:endParaRPr lang="en"/>
          </a:p>
        </p:txBody>
      </p:sp>
      <p:pic>
        <p:nvPicPr>
          <p:cNvPr id="325" name="Shape 3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5925" y="3998250"/>
            <a:ext cx="5606365" cy="26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Trigger</a:t>
            </a:r>
          </a:p>
        </p:txBody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900" dirty="0"/>
              <a:t>CREATE DEFINER = CURRENT_USER TRIGGER `mydb`.`comment_AFTER_INSERT` AFTER INSERT ON `comment` FOR EACH ROW</a:t>
            </a:r>
            <a:br>
              <a:rPr lang="en" sz="900" dirty="0"/>
            </a:br>
            <a:r>
              <a:rPr lang="en" sz="900" dirty="0"/>
              <a:t>BEGIN</a:t>
            </a:r>
            <a:br>
              <a:rPr lang="en" sz="900" dirty="0"/>
            </a:br>
            <a:r>
              <a:rPr lang="en" sz="900" dirty="0"/>
              <a:t>insert into comlog </a:t>
            </a:r>
            <a:br>
              <a:rPr lang="en" sz="900" dirty="0"/>
            </a:br>
            <a:r>
              <a:rPr lang="en" sz="900" dirty="0"/>
              <a:t>set commentid=new.commentid,</a:t>
            </a:r>
            <a:br>
              <a:rPr lang="en" sz="900" dirty="0"/>
            </a:br>
            <a:r>
              <a:rPr lang="en" sz="900" dirty="0"/>
              <a:t>comname=new.commentname,</a:t>
            </a:r>
            <a:br>
              <a:rPr lang="en" sz="900" dirty="0"/>
            </a:br>
            <a:r>
              <a:rPr lang="en" sz="900" dirty="0"/>
              <a:t>cont=new.content,</a:t>
            </a:r>
            <a:br>
              <a:rPr lang="en" sz="900" dirty="0"/>
            </a:br>
            <a:r>
              <a:rPr lang="en" sz="900" dirty="0"/>
              <a:t>grd=new.cargrading,</a:t>
            </a:r>
            <a:br>
              <a:rPr lang="en" sz="900" dirty="0"/>
            </a:br>
            <a:r>
              <a:rPr lang="en" sz="900" dirty="0"/>
              <a:t>rcm=new.recommend,</a:t>
            </a:r>
            <a:br>
              <a:rPr lang="en" sz="900" dirty="0"/>
            </a:br>
            <a:r>
              <a:rPr lang="en" sz="900" dirty="0"/>
              <a:t>action='INSERT',</a:t>
            </a:r>
            <a:br>
              <a:rPr lang="en" sz="900" dirty="0"/>
            </a:br>
            <a:r>
              <a:rPr lang="en" sz="900" dirty="0"/>
              <a:t>changedate=now();</a:t>
            </a:r>
            <a:br>
              <a:rPr lang="en" sz="900" dirty="0"/>
            </a:br>
            <a:r>
              <a:rPr lang="en" sz="900" dirty="0"/>
              <a:t>UPDATE car </a:t>
            </a:r>
            <a:br>
              <a:rPr lang="en" sz="900" dirty="0"/>
            </a:br>
            <a:r>
              <a:rPr lang="en" sz="900" dirty="0"/>
              <a:t>SET  level = (SELECT  AVG(cargrading)</a:t>
            </a:r>
            <a:br>
              <a:rPr lang="en" sz="900" dirty="0"/>
            </a:br>
            <a:r>
              <a:rPr lang="en" sz="900" dirty="0"/>
              <a:t>        FROM comment</a:t>
            </a:r>
            <a:br>
              <a:rPr lang="en" sz="900" dirty="0"/>
            </a:br>
            <a:r>
              <a:rPr lang="en" sz="900" dirty="0"/>
              <a:t>        WHERE</a:t>
            </a:r>
            <a:br>
              <a:rPr lang="en" sz="900" dirty="0"/>
            </a:br>
            <a:r>
              <a:rPr lang="en" sz="900" dirty="0"/>
              <a:t>            car_carid = new.car_carid</a:t>
            </a:r>
            <a:br>
              <a:rPr lang="en" sz="900" dirty="0"/>
            </a:br>
            <a:r>
              <a:rPr lang="en" sz="900" dirty="0"/>
              <a:t>        GROUP BY comment.car_carid)</a:t>
            </a:r>
            <a:br>
              <a:rPr lang="en" sz="900" dirty="0"/>
            </a:br>
            <a:r>
              <a:rPr lang="en" sz="900" dirty="0"/>
              <a:t>WHERE</a:t>
            </a:r>
            <a:br>
              <a:rPr lang="en" sz="900" dirty="0"/>
            </a:br>
            <a:r>
              <a:rPr lang="en" sz="900" dirty="0"/>
              <a:t>    carid = new.car_carid;</a:t>
            </a:r>
            <a:br>
              <a:rPr lang="en" sz="900" dirty="0"/>
            </a:br>
            <a:r>
              <a:rPr lang="en" sz="900" dirty="0"/>
              <a:t>END</a:t>
            </a:r>
          </a:p>
        </p:txBody>
      </p:sp>
      <p:sp>
        <p:nvSpPr>
          <p:cNvPr id="332" name="Shape 332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After new comment is inserted, the information will be documented in table ‘comlog’, and the level of car that user comments will be graded again, by calculating the average value.</a:t>
            </a:r>
            <a:br>
              <a:rPr lang="en"/>
            </a:br>
            <a:endParaRPr lang="en"/>
          </a:p>
        </p:txBody>
      </p:sp>
      <p:pic>
        <p:nvPicPr>
          <p:cNvPr id="333" name="Shape 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3100" y="3560100"/>
            <a:ext cx="5869200" cy="100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Trigger</a:t>
            </a:r>
          </a:p>
        </p:txBody>
      </p:sp>
      <p:sp>
        <p:nvSpPr>
          <p:cNvPr id="339" name="Shape 339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1200"/>
              <a:t>CREATE DEFINER = CURRENT_USER TRIGGER `mydb`.`comment_AFTER_DELETE` AFTER DELETE ON `comment` FOR EACH ROW</a:t>
            </a:r>
            <a:br>
              <a:rPr lang="en" sz="1200"/>
            </a:br>
            <a:r>
              <a:rPr lang="en" sz="1200"/>
              <a:t>BEGIN</a:t>
            </a:r>
            <a:br>
              <a:rPr lang="en" sz="1200"/>
            </a:br>
            <a:r>
              <a:rPr lang="en" sz="1200"/>
              <a:t>UPDATE car </a:t>
            </a:r>
            <a:br>
              <a:rPr lang="en" sz="1200"/>
            </a:br>
            <a:r>
              <a:rPr lang="en" sz="1200"/>
              <a:t>SET </a:t>
            </a:r>
            <a:br>
              <a:rPr lang="en" sz="1200"/>
            </a:br>
            <a:r>
              <a:rPr lang="en" sz="1200"/>
              <a:t>    level = (SELECT </a:t>
            </a:r>
            <a:br>
              <a:rPr lang="en" sz="1200"/>
            </a:br>
            <a:r>
              <a:rPr lang="en" sz="1200"/>
              <a:t>            AVG(cargrading)</a:t>
            </a:r>
            <a:br>
              <a:rPr lang="en" sz="1200"/>
            </a:br>
            <a:r>
              <a:rPr lang="en" sz="1200"/>
              <a:t>        FROM</a:t>
            </a:r>
            <a:br>
              <a:rPr lang="en" sz="1200"/>
            </a:br>
            <a:r>
              <a:rPr lang="en" sz="1200"/>
              <a:t>            comment</a:t>
            </a:r>
            <a:br>
              <a:rPr lang="en" sz="1200"/>
            </a:br>
            <a:r>
              <a:rPr lang="en" sz="1200"/>
              <a:t>        WHERE</a:t>
            </a:r>
            <a:br>
              <a:rPr lang="en" sz="1200"/>
            </a:br>
            <a:r>
              <a:rPr lang="en" sz="1200"/>
              <a:t>            car_carid = old.car_carid</a:t>
            </a:r>
            <a:br>
              <a:rPr lang="en" sz="1200"/>
            </a:br>
            <a:r>
              <a:rPr lang="en" sz="1200"/>
              <a:t>        GROUP BY comment.car_carid)</a:t>
            </a:r>
            <a:br>
              <a:rPr lang="en" sz="1200"/>
            </a:br>
            <a:r>
              <a:rPr lang="en" sz="1200"/>
              <a:t>WHERE</a:t>
            </a:r>
            <a:br>
              <a:rPr lang="en" sz="1200"/>
            </a:br>
            <a:r>
              <a:rPr lang="en" sz="1200"/>
              <a:t>    carid = old.car_carid;</a:t>
            </a:r>
            <a:br>
              <a:rPr lang="en" sz="1200"/>
            </a:br>
            <a:r>
              <a:rPr lang="en" sz="1200"/>
              <a:t>END</a:t>
            </a:r>
          </a:p>
        </p:txBody>
      </p:sp>
      <p:sp>
        <p:nvSpPr>
          <p:cNvPr id="340" name="Shape 340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The level of car that user comments will be graded again after delete one comment in the table, by calculating the average value.</a:t>
            </a:r>
            <a:br>
              <a:rPr lang="en"/>
            </a:br>
            <a:endParaRPr lang="en"/>
          </a:p>
        </p:txBody>
      </p:sp>
      <p:pic>
        <p:nvPicPr>
          <p:cNvPr id="341" name="Shape 3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1925" y="2908888"/>
            <a:ext cx="5944326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Shape 3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1924" y="4058884"/>
            <a:ext cx="5944325" cy="251741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Shape 343"/>
          <p:cNvSpPr txBox="1"/>
          <p:nvPr/>
        </p:nvSpPr>
        <p:spPr>
          <a:xfrm>
            <a:off x="3420300" y="2529975"/>
            <a:ext cx="1488300" cy="25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1000"/>
              <a:t>BEFORE DELETE</a:t>
            </a:r>
          </a:p>
        </p:txBody>
      </p:sp>
      <p:sp>
        <p:nvSpPr>
          <p:cNvPr id="344" name="Shape 344"/>
          <p:cNvSpPr txBox="1"/>
          <p:nvPr/>
        </p:nvSpPr>
        <p:spPr>
          <a:xfrm>
            <a:off x="3494375" y="3728850"/>
            <a:ext cx="1488300" cy="25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1000"/>
              <a:t>AFTER DELETE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Create, insert DB and tables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DROP TABLE IF EXISTS `cartype` ;</a:t>
            </a:r>
            <a:br>
              <a:rPr lang="en"/>
            </a:br>
            <a:br>
              <a:rPr lang="en"/>
            </a:br>
            <a:r>
              <a:rPr lang="en"/>
              <a:t>CREATE TABLE IF NOT EXISTS `cartype` (</a:t>
            </a:r>
            <a:br>
              <a:rPr lang="en"/>
            </a:br>
            <a:r>
              <a:rPr lang="en"/>
              <a:t>  `cartypeid` INT NOT NULL,</a:t>
            </a:r>
            <a:br>
              <a:rPr lang="en"/>
            </a:br>
            <a:r>
              <a:rPr lang="en"/>
              <a:t>  `cartype` VARCHAR(45) NULL,</a:t>
            </a:r>
            <a:br>
              <a:rPr lang="en"/>
            </a:br>
            <a:r>
              <a:rPr lang="en"/>
              <a:t>  PRIMARY KEY (`cartypeid`))</a:t>
            </a:r>
            <a:br>
              <a:rPr lang="en"/>
            </a:br>
            <a:r>
              <a:rPr lang="en"/>
              <a:t>ENGINE = InnoDB;</a:t>
            </a:r>
          </a:p>
        </p:txBody>
      </p:sp>
      <p:sp>
        <p:nvSpPr>
          <p:cNvPr id="85" name="Shape 8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DROP TABLE IF EXISTS `dealer` ;</a:t>
            </a:r>
            <a:br>
              <a:rPr lang="en"/>
            </a:br>
            <a:br>
              <a:rPr lang="en"/>
            </a:br>
            <a:r>
              <a:rPr lang="en"/>
              <a:t>CREATE TABLE IF NOT EXISTS `dealer` (</a:t>
            </a:r>
            <a:br>
              <a:rPr lang="en"/>
            </a:br>
            <a:r>
              <a:rPr lang="en"/>
              <a:t>  `dealerid` INT NOT NULL,</a:t>
            </a:r>
            <a:br>
              <a:rPr lang="en"/>
            </a:br>
            <a:r>
              <a:rPr lang="en"/>
              <a:t>  `dealername` VARCHAR(45) NULL,</a:t>
            </a:r>
            <a:br>
              <a:rPr lang="en"/>
            </a:br>
            <a:r>
              <a:rPr lang="en"/>
              <a:t>  `address` VARCHAR(45) NULL,</a:t>
            </a:r>
            <a:br>
              <a:rPr lang="en"/>
            </a:br>
            <a:r>
              <a:rPr lang="en"/>
              <a:t>  `phone` VARCHAR(45) NULL,</a:t>
            </a:r>
            <a:br>
              <a:rPr lang="en"/>
            </a:br>
            <a:r>
              <a:rPr lang="en"/>
              <a:t>  PRIMARY KEY (`dealerid`))</a:t>
            </a:r>
            <a:br>
              <a:rPr lang="en"/>
            </a:br>
            <a:r>
              <a:rPr lang="en"/>
              <a:t>ENGINE = InnoDB;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Views</a:t>
            </a:r>
          </a:p>
        </p:txBody>
      </p:sp>
      <p:sp>
        <p:nvSpPr>
          <p:cNvPr id="350" name="Shape 350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CREATE VIEW carinfo AS</a:t>
            </a:r>
            <a:br>
              <a:rPr lang="en"/>
            </a:br>
            <a:r>
              <a:rPr lang="en"/>
              <a:t>    SELECT </a:t>
            </a:r>
            <a:br>
              <a:rPr lang="en"/>
            </a:br>
            <a:r>
              <a:rPr lang="en"/>
              <a:t>        Brandname, carname, cartype,  year,  power,  torque,  fuel, length, width, height, topspeed, cylinder, mpg, msrp, level</a:t>
            </a:r>
            <a:br>
              <a:rPr lang="en"/>
            </a:br>
            <a:r>
              <a:rPr lang="en"/>
              <a:t>    FROM</a:t>
            </a:r>
            <a:br>
              <a:rPr lang="en"/>
            </a:br>
            <a:r>
              <a:rPr lang="en"/>
              <a:t>        brand b</a:t>
            </a:r>
            <a:br>
              <a:rPr lang="en"/>
            </a:br>
            <a:r>
              <a:rPr lang="en"/>
              <a:t>            LEFT JOIN</a:t>
            </a:r>
            <a:br>
              <a:rPr lang="en"/>
            </a:br>
            <a:r>
              <a:rPr lang="en"/>
              <a:t>        car c ON b.brandid = c.brandid</a:t>
            </a:r>
            <a:br>
              <a:rPr lang="en"/>
            </a:br>
            <a:r>
              <a:rPr lang="en"/>
              <a:t>            LEFT JOIN</a:t>
            </a:r>
            <a:br>
              <a:rPr lang="en"/>
            </a:br>
            <a:r>
              <a:rPr lang="en"/>
              <a:t>        cartype ct ON c.cartypeid = ct.cartypeid</a:t>
            </a:r>
            <a:br>
              <a:rPr lang="en"/>
            </a:br>
            <a:r>
              <a:rPr lang="en"/>
              <a:t>    ORDER BY brandname;</a:t>
            </a:r>
          </a:p>
        </p:txBody>
      </p:sp>
      <p:pic>
        <p:nvPicPr>
          <p:cNvPr id="351" name="Shape 3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4023" y="2829925"/>
            <a:ext cx="5937750" cy="91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Views</a:t>
            </a:r>
          </a:p>
        </p:txBody>
      </p:sp>
      <p:sp>
        <p:nvSpPr>
          <p:cNvPr id="357" name="Shape 357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CREATE VIEW commentinfo AS</a:t>
            </a:r>
            <a:br>
              <a:rPr lang="en"/>
            </a:br>
            <a:r>
              <a:rPr lang="en"/>
              <a:t>    SELECT </a:t>
            </a:r>
            <a:br>
              <a:rPr lang="en"/>
            </a:br>
            <a:r>
              <a:rPr lang="en"/>
              <a:t>        username,carname, brandname,  commentname, content, cargrading, recommend</a:t>
            </a:r>
            <a:br>
              <a:rPr lang="en"/>
            </a:br>
            <a:r>
              <a:rPr lang="en"/>
              <a:t>    FROM</a:t>
            </a:r>
            <a:br>
              <a:rPr lang="en"/>
            </a:br>
            <a:r>
              <a:rPr lang="en"/>
              <a:t>        user u</a:t>
            </a:r>
            <a:br>
              <a:rPr lang="en"/>
            </a:br>
            <a:r>
              <a:rPr lang="en"/>
              <a:t>            RIGHT JOIN</a:t>
            </a:r>
            <a:br>
              <a:rPr lang="en"/>
            </a:br>
            <a:r>
              <a:rPr lang="en"/>
              <a:t>        comment com ON u.userid = com.user_userid</a:t>
            </a:r>
            <a:br>
              <a:rPr lang="en"/>
            </a:br>
            <a:r>
              <a:rPr lang="en"/>
              <a:t>            LEFT JOIN</a:t>
            </a:r>
            <a:br>
              <a:rPr lang="en"/>
            </a:br>
            <a:r>
              <a:rPr lang="en"/>
              <a:t>        car c ON com.car_carid = c.carid</a:t>
            </a:r>
            <a:br>
              <a:rPr lang="en"/>
            </a:br>
            <a:r>
              <a:rPr lang="en"/>
              <a:t>            LEFT JOIN</a:t>
            </a:r>
            <a:br>
              <a:rPr lang="en"/>
            </a:br>
            <a:r>
              <a:rPr lang="en"/>
              <a:t>        brand b ON c.brandid = b.brandid</a:t>
            </a:r>
            <a:br>
              <a:rPr lang="en"/>
            </a:br>
            <a:r>
              <a:rPr lang="en"/>
              <a:t>    ORDER BY username;</a:t>
            </a:r>
          </a:p>
        </p:txBody>
      </p:sp>
      <p:pic>
        <p:nvPicPr>
          <p:cNvPr id="358" name="Shape 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6225" y="3492375"/>
            <a:ext cx="5465126" cy="128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Views</a:t>
            </a:r>
          </a:p>
        </p:txBody>
      </p:sp>
      <p:sp>
        <p:nvSpPr>
          <p:cNvPr id="364" name="Shape 364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1200"/>
              <a:t>CREATE VIEW userinfo </a:t>
            </a:r>
            <a:br>
              <a:rPr lang="en" sz="1200"/>
            </a:br>
            <a:r>
              <a:rPr lang="en" sz="1200"/>
              <a:t>AS</a:t>
            </a:r>
            <a:br>
              <a:rPr lang="en" sz="1200"/>
            </a:br>
            <a:r>
              <a:rPr lang="en" sz="1200"/>
              <a:t>    SELECT  username, carname, brandname, cartype, purchasetime</a:t>
            </a:r>
            <a:br>
              <a:rPr lang="en" sz="1200"/>
            </a:br>
            <a:r>
              <a:rPr lang="en" sz="1200"/>
              <a:t>    FROM</a:t>
            </a:r>
            <a:br>
              <a:rPr lang="en" sz="1200"/>
            </a:br>
            <a:r>
              <a:rPr lang="en" sz="1200"/>
              <a:t>        user u</a:t>
            </a:r>
            <a:br>
              <a:rPr lang="en" sz="1200"/>
            </a:br>
            <a:r>
              <a:rPr lang="en" sz="1200"/>
              <a:t>            LEFT JOIN</a:t>
            </a:r>
            <a:br>
              <a:rPr lang="en" sz="1200"/>
            </a:br>
            <a:r>
              <a:rPr lang="en" sz="1200"/>
              <a:t>        user_has_car uhc ON u.userid = uhc.user_userid</a:t>
            </a:r>
            <a:br>
              <a:rPr lang="en" sz="1200"/>
            </a:br>
            <a:r>
              <a:rPr lang="en" sz="1200"/>
              <a:t>            LEFT JOIN</a:t>
            </a:r>
            <a:br>
              <a:rPr lang="en" sz="1200"/>
            </a:br>
            <a:r>
              <a:rPr lang="en" sz="1200"/>
              <a:t>        car c ON uhc.car_carid = c.carid</a:t>
            </a:r>
            <a:br>
              <a:rPr lang="en" sz="1200"/>
            </a:br>
            <a:r>
              <a:rPr lang="en" sz="1200"/>
              <a:t>            LEFT JOIN</a:t>
            </a:r>
            <a:br>
              <a:rPr lang="en" sz="1200"/>
            </a:br>
            <a:r>
              <a:rPr lang="en" sz="1200"/>
              <a:t>        brand b ON b.brandid = c.brandid</a:t>
            </a:r>
            <a:br>
              <a:rPr lang="en" sz="1200"/>
            </a:br>
            <a:r>
              <a:rPr lang="en" sz="1200"/>
              <a:t>            LEFT JOIN</a:t>
            </a:r>
            <a:br>
              <a:rPr lang="en" sz="1200"/>
            </a:br>
            <a:r>
              <a:rPr lang="en" sz="1200"/>
              <a:t>        cartype ct ON c.cartypeid = ct.cartypeid</a:t>
            </a:r>
            <a:br>
              <a:rPr lang="en" sz="1200"/>
            </a:br>
            <a:r>
              <a:rPr lang="en" sz="1200"/>
              <a:t>    ORDER BY username;</a:t>
            </a:r>
          </a:p>
        </p:txBody>
      </p:sp>
      <p:pic>
        <p:nvPicPr>
          <p:cNvPr id="365" name="Shape 3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4600" y="2162275"/>
            <a:ext cx="4527600" cy="1887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Backup</a:t>
            </a:r>
          </a:p>
        </p:txBody>
      </p:sp>
      <p:sp>
        <p:nvSpPr>
          <p:cNvPr id="371" name="Shape 371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A full backup takes around 9 hours, whereas an incremental backup takes about 1 hour per day of changes that you want to include in the backup.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Making backups is not allowed during the peak usage hours of:</a:t>
            </a:r>
            <a:br>
              <a:rPr lang="en"/>
            </a:br>
            <a:r>
              <a:rPr lang="en"/>
              <a:t> 5:00am to 2:00am weekdays, and</a:t>
            </a:r>
            <a:br>
              <a:rPr lang="en"/>
            </a:br>
            <a:r>
              <a:rPr lang="en"/>
              <a:t> 7:00am to 10:00pm on weekends.</a:t>
            </a:r>
          </a:p>
        </p:txBody>
      </p:sp>
      <p:sp>
        <p:nvSpPr>
          <p:cNvPr id="372" name="Shape 372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pic>
        <p:nvPicPr>
          <p:cNvPr id="373" name="Shape 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5613" y="1882396"/>
            <a:ext cx="4133474" cy="232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Backup</a:t>
            </a:r>
          </a:p>
        </p:txBody>
      </p:sp>
      <p:sp>
        <p:nvSpPr>
          <p:cNvPr id="379" name="Shape 379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Mon: Incremental Backup from last Sunday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Tue: Incremental Backup from last Sunday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Wed: Incremental Backup from last Sunday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Thu :Incremental Backup from last Wednesday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Fri:Incremental Backup from last Wednesday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Sat:Incremental Backup from last Wednesday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Sun: Full backup</a:t>
            </a:r>
          </a:p>
        </p:txBody>
      </p:sp>
      <p:sp>
        <p:nvSpPr>
          <p:cNvPr id="380" name="Shape 380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pic>
        <p:nvPicPr>
          <p:cNvPr id="381" name="Shape 3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7100" y="2207225"/>
            <a:ext cx="2810500" cy="216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Shape 38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Backup</a:t>
            </a:r>
          </a:p>
        </p:txBody>
      </p:sp>
      <p:sp>
        <p:nvSpPr>
          <p:cNvPr id="387" name="Shape 387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Jan. 7,14,21,28 for Full backup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Other days for incremental backup.</a:t>
            </a:r>
          </a:p>
        </p:txBody>
      </p:sp>
      <p:sp>
        <p:nvSpPr>
          <p:cNvPr id="388" name="Shape 388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pic>
        <p:nvPicPr>
          <p:cNvPr id="389" name="Shape 3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7100" y="2064725"/>
            <a:ext cx="2810500" cy="216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Create, insert DB and tables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DROP TABLE IF EXISTS `user` ;</a:t>
            </a:r>
            <a:br>
              <a:rPr lang="en"/>
            </a:br>
            <a:br>
              <a:rPr lang="en"/>
            </a:br>
            <a:r>
              <a:rPr lang="en"/>
              <a:t>CREATE TABLE IF NOT EXISTS `user` (</a:t>
            </a:r>
            <a:br>
              <a:rPr lang="en"/>
            </a:br>
            <a:r>
              <a:rPr lang="en"/>
              <a:t>  `userid` INT NOT NULL,</a:t>
            </a:r>
            <a:br>
              <a:rPr lang="en"/>
            </a:br>
            <a:r>
              <a:rPr lang="en"/>
              <a:t>  `username` VARCHAR(45) NULL,</a:t>
            </a:r>
            <a:br>
              <a:rPr lang="en"/>
            </a:br>
            <a:r>
              <a:rPr lang="en"/>
              <a:t>  PRIMARY KEY (`userid`))</a:t>
            </a:r>
            <a:br>
              <a:rPr lang="en"/>
            </a:br>
            <a:r>
              <a:rPr lang="en"/>
              <a:t>ENGINE = InnoDB;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DROP TABLE IF EXISTS `comlog` ;</a:t>
            </a:r>
            <a:br>
              <a:rPr lang="en"/>
            </a:br>
            <a:br>
              <a:rPr lang="en"/>
            </a:br>
            <a:r>
              <a:rPr lang="en"/>
              <a:t>CREATE TABLE IF NOT EXISTS `comlog` (</a:t>
            </a:r>
            <a:br>
              <a:rPr lang="en"/>
            </a:br>
            <a:r>
              <a:rPr lang="en"/>
              <a:t>  `comlogid` INT NOT NULL AUTO_INCREMENT,</a:t>
            </a:r>
            <a:br>
              <a:rPr lang="en"/>
            </a:br>
            <a:r>
              <a:rPr lang="en"/>
              <a:t>  `commentid` INT NULL,</a:t>
            </a:r>
            <a:br>
              <a:rPr lang="en"/>
            </a:br>
            <a:r>
              <a:rPr lang="en"/>
              <a:t>  `comname` VARCHAR(100) NULL,</a:t>
            </a:r>
            <a:br>
              <a:rPr lang="en"/>
            </a:br>
            <a:r>
              <a:rPr lang="en"/>
              <a:t>  `cont` VARCHAR(1000) NULL,</a:t>
            </a:r>
            <a:br>
              <a:rPr lang="en"/>
            </a:br>
            <a:r>
              <a:rPr lang="en"/>
              <a:t>  `grd` INT NULL,</a:t>
            </a:r>
            <a:br>
              <a:rPr lang="en"/>
            </a:br>
            <a:r>
              <a:rPr lang="en"/>
              <a:t>  `rcm` TINYINT NULL,</a:t>
            </a:r>
            <a:br>
              <a:rPr lang="en"/>
            </a:br>
            <a:r>
              <a:rPr lang="en"/>
              <a:t>  `action` VARCHAR(45) NULL,</a:t>
            </a:r>
            <a:br>
              <a:rPr lang="en"/>
            </a:br>
            <a:r>
              <a:rPr lang="en"/>
              <a:t>  `changedate` DATETIME NULL,</a:t>
            </a:r>
            <a:br>
              <a:rPr lang="en"/>
            </a:br>
            <a:r>
              <a:rPr lang="en"/>
              <a:t>  PRIMARY KEY (`comlogid`))</a:t>
            </a:r>
            <a:br>
              <a:rPr lang="en"/>
            </a:br>
            <a:r>
              <a:rPr lang="en"/>
              <a:t>ENGINE = InnoDB;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Create, insert DB and tables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DROP TABLE IF EXISTS `comment` ;</a:t>
            </a:r>
            <a:br>
              <a:rPr lang="en"/>
            </a:br>
            <a:br>
              <a:rPr lang="en"/>
            </a:br>
            <a:r>
              <a:rPr lang="en"/>
              <a:t>CREATE TABLE IF NOT EXISTS `comment` (</a:t>
            </a:r>
            <a:br>
              <a:rPr lang="en"/>
            </a:br>
            <a:r>
              <a:rPr lang="en"/>
              <a:t>  `commentid` INT NOT NULL AUTO_INCREMENT,</a:t>
            </a:r>
            <a:br>
              <a:rPr lang="en"/>
            </a:br>
            <a:r>
              <a:rPr lang="en"/>
              <a:t>  `commentname` VARCHAR(45) NULL,</a:t>
            </a:r>
            <a:br>
              <a:rPr lang="en"/>
            </a:br>
            <a:r>
              <a:rPr lang="en"/>
              <a:t>  `content` VARCHAR(1000) NULL,</a:t>
            </a:r>
            <a:br>
              <a:rPr lang="en"/>
            </a:br>
            <a:r>
              <a:rPr lang="en"/>
              <a:t>  `cargrading` INT NULL,</a:t>
            </a:r>
            <a:br>
              <a:rPr lang="en"/>
            </a:br>
            <a:r>
              <a:rPr lang="en"/>
              <a:t>  `recommend` TINYINT NULL,</a:t>
            </a:r>
            <a:br>
              <a:rPr lang="en"/>
            </a:br>
            <a:r>
              <a:rPr lang="en"/>
              <a:t>  `user_userid` INT NOT NULL,</a:t>
            </a:r>
            <a:br>
              <a:rPr lang="en"/>
            </a:br>
            <a:r>
              <a:rPr lang="en"/>
              <a:t>  `car_carid` INT NOT NULL,</a:t>
            </a:r>
            <a:br>
              <a:rPr lang="en"/>
            </a:br>
            <a:r>
              <a:rPr lang="en"/>
              <a:t>  PRIMARY KEY (`commentid`, `user_userid`, `car_carid`),</a:t>
            </a:r>
            <a:br>
              <a:rPr lang="en"/>
            </a:br>
            <a:r>
              <a:rPr lang="en"/>
              <a:t> </a:t>
            </a:r>
          </a:p>
        </p:txBody>
      </p:sp>
      <p:sp>
        <p:nvSpPr>
          <p:cNvPr id="99" name="Shape 99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 INDEX `fk_comment_user1_idx` (`user_userid` ASC),</a:t>
            </a:r>
            <a:br>
              <a:rPr lang="en"/>
            </a:br>
            <a:r>
              <a:rPr lang="en"/>
              <a:t>  INDEX `fk_comment_car1_idx` (`car_carid` ASC),</a:t>
            </a:r>
            <a:br>
              <a:rPr lang="en"/>
            </a:br>
            <a:r>
              <a:rPr lang="en"/>
              <a:t>  CONSTRAINT `fk_comment_user1`</a:t>
            </a:r>
            <a:br>
              <a:rPr lang="en"/>
            </a:br>
            <a:r>
              <a:rPr lang="en"/>
              <a:t>    FOREIGN KEY (`user_userid`)</a:t>
            </a:r>
            <a:br>
              <a:rPr lang="en"/>
            </a:br>
            <a:r>
              <a:rPr lang="en"/>
              <a:t>    REFERENCES `user` (`userid`)</a:t>
            </a:r>
            <a:br>
              <a:rPr lang="en"/>
            </a:br>
            <a:r>
              <a:rPr lang="en"/>
              <a:t>    ON DELETE NO ACTION</a:t>
            </a:r>
            <a:br>
              <a:rPr lang="en"/>
            </a:br>
            <a:r>
              <a:rPr lang="en"/>
              <a:t>    ON UPDATE NO ACTION,</a:t>
            </a:r>
            <a:br>
              <a:rPr lang="en"/>
            </a:br>
            <a:r>
              <a:rPr lang="en"/>
              <a:t>  CONSTRAINT `fk_comment_car1`</a:t>
            </a:r>
            <a:br>
              <a:rPr lang="en"/>
            </a:br>
            <a:r>
              <a:rPr lang="en"/>
              <a:t>    FOREIGN KEY (`car_carid`)</a:t>
            </a:r>
            <a:br>
              <a:rPr lang="en"/>
            </a:br>
            <a:r>
              <a:rPr lang="en"/>
              <a:t>    REFERENCES `car` (`carid`)</a:t>
            </a:r>
            <a:br>
              <a:rPr lang="en"/>
            </a:br>
            <a:r>
              <a:rPr lang="en"/>
              <a:t>    ON DELETE NO ACTION</a:t>
            </a:r>
            <a:br>
              <a:rPr lang="en"/>
            </a:br>
            <a:r>
              <a:rPr lang="en"/>
              <a:t>    ON UPDATE NO ACTION)</a:t>
            </a:r>
            <a:br>
              <a:rPr lang="en"/>
            </a:br>
            <a:r>
              <a:rPr lang="en"/>
              <a:t>ENGINE = InnoDB;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Create, insert DB and tables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DROP TABLE IF EXISTS `user_has_car` ;</a:t>
            </a:r>
            <a:br>
              <a:rPr lang="en"/>
            </a:br>
            <a:br>
              <a:rPr lang="en"/>
            </a:br>
            <a:r>
              <a:rPr lang="en"/>
              <a:t>CREATE TABLE IF NOT EXISTS `user_has_car` (</a:t>
            </a:r>
            <a:br>
              <a:rPr lang="en"/>
            </a:br>
            <a:r>
              <a:rPr lang="en"/>
              <a:t>  `user_userid` INT NOT NULL,</a:t>
            </a:r>
            <a:br>
              <a:rPr lang="en"/>
            </a:br>
            <a:r>
              <a:rPr lang="en"/>
              <a:t>  `car_carid` INT NOT NULL,</a:t>
            </a:r>
            <a:br>
              <a:rPr lang="en"/>
            </a:br>
            <a:r>
              <a:rPr lang="en"/>
              <a:t>  `purchasetime` YEAR NULL,</a:t>
            </a:r>
            <a:br>
              <a:rPr lang="en"/>
            </a:br>
            <a:r>
              <a:rPr lang="en"/>
              <a:t>  `price` INT NULL,</a:t>
            </a:r>
            <a:br>
              <a:rPr lang="en"/>
            </a:br>
            <a:r>
              <a:rPr lang="en"/>
              <a:t>  PRIMARY KEY (`user_userid`, `car_carid`),</a:t>
            </a:r>
            <a:br>
              <a:rPr lang="en"/>
            </a:br>
            <a:r>
              <a:rPr lang="en"/>
              <a:t>  INDEX `fk_user_has_car_car1_idx` (`car_carid` ASC),</a:t>
            </a:r>
            <a:br>
              <a:rPr lang="en"/>
            </a:br>
            <a:r>
              <a:rPr lang="en"/>
              <a:t>  INDEX `fk_user_has_car_user1_idx` (`user_userid` ASC),</a:t>
            </a:r>
            <a:br>
              <a:rPr lang="en"/>
            </a:br>
            <a:r>
              <a:rPr lang="en"/>
              <a:t>  </a:t>
            </a:r>
          </a:p>
        </p:txBody>
      </p:sp>
      <p:sp>
        <p:nvSpPr>
          <p:cNvPr id="106" name="Shape 106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CONSTRAINT `fk_user_has_car_user1`</a:t>
            </a:r>
            <a:br>
              <a:rPr lang="en"/>
            </a:br>
            <a:r>
              <a:rPr lang="en"/>
              <a:t>    FOREIGN KEY (`user_userid`)</a:t>
            </a:r>
            <a:br>
              <a:rPr lang="en"/>
            </a:br>
            <a:r>
              <a:rPr lang="en"/>
              <a:t>    REFERENCES `user` (`userid`)</a:t>
            </a:r>
            <a:br>
              <a:rPr lang="en"/>
            </a:br>
            <a:r>
              <a:rPr lang="en"/>
              <a:t>    ON DELETE NO ACTION</a:t>
            </a:r>
            <a:br>
              <a:rPr lang="en"/>
            </a:br>
            <a:r>
              <a:rPr lang="en"/>
              <a:t>    ON UPDATE NO ACTION,</a:t>
            </a:r>
            <a:br>
              <a:rPr lang="en"/>
            </a:br>
            <a:r>
              <a:rPr lang="en"/>
              <a:t>  CONSTRAINT `fk_user_has_car_car1`</a:t>
            </a:r>
            <a:br>
              <a:rPr lang="en"/>
            </a:br>
            <a:r>
              <a:rPr lang="en"/>
              <a:t>    FOREIGN KEY (`car_carid`)</a:t>
            </a:r>
            <a:br>
              <a:rPr lang="en"/>
            </a:br>
            <a:r>
              <a:rPr lang="en"/>
              <a:t>    REFERENCES `car` (`carid`)</a:t>
            </a:r>
            <a:br>
              <a:rPr lang="en"/>
            </a:br>
            <a:r>
              <a:rPr lang="en"/>
              <a:t>    ON DELETE NO ACTION</a:t>
            </a:r>
            <a:br>
              <a:rPr lang="en"/>
            </a:br>
            <a:r>
              <a:rPr lang="en"/>
              <a:t>    ON UPDATE NO ACTION)</a:t>
            </a:r>
            <a:br>
              <a:rPr lang="en"/>
            </a:br>
            <a:r>
              <a:rPr lang="en"/>
              <a:t>ENGINE = InnoDB;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Create, insert DB and tables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DROP TABLE IF EXISTS `dealer_has_car` ;</a:t>
            </a:r>
            <a:br>
              <a:rPr lang="en"/>
            </a:br>
            <a:br>
              <a:rPr lang="en"/>
            </a:br>
            <a:r>
              <a:rPr lang="en"/>
              <a:t>CREATE TABLE IF NOT EXISTS `dealer_has_car` (</a:t>
            </a:r>
            <a:br>
              <a:rPr lang="en"/>
            </a:br>
            <a:r>
              <a:rPr lang="en"/>
              <a:t>  `dealer_dealerid` INT NOT NULL,</a:t>
            </a:r>
            <a:br>
              <a:rPr lang="en"/>
            </a:br>
            <a:r>
              <a:rPr lang="en"/>
              <a:t>  `carid` INT NOT NULL,</a:t>
            </a:r>
            <a:br>
              <a:rPr lang="en"/>
            </a:br>
            <a:r>
              <a:rPr lang="en"/>
              <a:t>  `dealerprice` VARCHAR(45) NULL,</a:t>
            </a:r>
            <a:br>
              <a:rPr lang="en"/>
            </a:br>
            <a:r>
              <a:rPr lang="en"/>
              <a:t>  PRIMARY KEY (`dealer_dealerid`, `carid`),</a:t>
            </a:r>
            <a:br>
              <a:rPr lang="en"/>
            </a:br>
            <a:r>
              <a:rPr lang="en"/>
              <a:t>  INDEX `fk_dealer_has_car_car1_idx` (`carid` ASC),</a:t>
            </a:r>
            <a:br>
              <a:rPr lang="en"/>
            </a:br>
            <a:r>
              <a:rPr lang="en"/>
              <a:t>  INDEX `fk_dealer_has_car_dealer1_idx` (`dealer_dealerid` ASC),</a:t>
            </a:r>
            <a:br>
              <a:rPr lang="en"/>
            </a:br>
            <a:r>
              <a:rPr lang="en"/>
              <a:t>  </a:t>
            </a:r>
          </a:p>
        </p:txBody>
      </p:sp>
      <p:sp>
        <p:nvSpPr>
          <p:cNvPr id="113" name="Shape 113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CONSTRAINT `fk_dealer_has_car_dealer1`</a:t>
            </a:r>
            <a:br>
              <a:rPr lang="en"/>
            </a:br>
            <a:r>
              <a:rPr lang="en"/>
              <a:t>    FOREIGN KEY (`dealer_dealerid`)</a:t>
            </a:r>
            <a:br>
              <a:rPr lang="en"/>
            </a:br>
            <a:r>
              <a:rPr lang="en"/>
              <a:t>    REFERENCES `dealer` (`dealerid`)</a:t>
            </a:r>
            <a:br>
              <a:rPr lang="en"/>
            </a:br>
            <a:r>
              <a:rPr lang="en"/>
              <a:t>    ON DELETE NO ACTION</a:t>
            </a:r>
            <a:br>
              <a:rPr lang="en"/>
            </a:br>
            <a:r>
              <a:rPr lang="en"/>
              <a:t>    ON UPDATE NO ACTION,</a:t>
            </a:r>
            <a:br>
              <a:rPr lang="en"/>
            </a:br>
            <a:r>
              <a:rPr lang="en"/>
              <a:t>  CONSTRAINT `fk_dealer_has_car_car1`</a:t>
            </a:r>
            <a:br>
              <a:rPr lang="en"/>
            </a:br>
            <a:r>
              <a:rPr lang="en"/>
              <a:t>    FOREIGN KEY (`carid`)</a:t>
            </a:r>
            <a:br>
              <a:rPr lang="en"/>
            </a:br>
            <a:r>
              <a:rPr lang="en"/>
              <a:t>    REFERENCES `car` (`carid`)</a:t>
            </a:r>
            <a:br>
              <a:rPr lang="en"/>
            </a:br>
            <a:r>
              <a:rPr lang="en"/>
              <a:t>    ON DELETE NO ACTION</a:t>
            </a:r>
            <a:br>
              <a:rPr lang="en"/>
            </a:br>
            <a:r>
              <a:rPr lang="en"/>
              <a:t>    ON UPDATE NO ACTION)</a:t>
            </a:r>
            <a:br>
              <a:rPr lang="en"/>
            </a:br>
            <a:r>
              <a:rPr lang="en"/>
              <a:t>ENGINE = InnoDB;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Create, insert DB and tables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1200"/>
              <a:t>INSERT INTO `cartype` (`cartypeid`, `cartype`) VALUES (1, 'sedan');</a:t>
            </a:r>
            <a:br>
              <a:rPr lang="en" sz="1200"/>
            </a:br>
            <a:r>
              <a:rPr lang="en" sz="1200"/>
              <a:t>INSERT INTO `cartype` (`cartypeid`, `cartype`) VALUES (2, 'suv');</a:t>
            </a:r>
            <a:br>
              <a:rPr lang="en" sz="1200"/>
            </a:br>
            <a:r>
              <a:rPr lang="en" sz="1200"/>
              <a:t>INSERT INTO `cartype` (`cartypeid`, `cartype`) VALUES (3, 'wagon');</a:t>
            </a:r>
            <a:br>
              <a:rPr lang="en" sz="1200"/>
            </a:br>
            <a:r>
              <a:rPr lang="en" sz="1200"/>
              <a:t>INSERT INTO `cartype` (`cartypeid`, `cartype`) VALUES (4, 'truck');</a:t>
            </a:r>
            <a:br>
              <a:rPr lang="en" sz="1200"/>
            </a:br>
            <a:r>
              <a:rPr lang="en" sz="1200"/>
              <a:t>INSERT INTO `cartype` (`cartypeid`, `cartype`) VALUES (5, 'convertible');</a:t>
            </a:r>
            <a:br>
              <a:rPr lang="en" sz="1200"/>
            </a:br>
            <a:r>
              <a:rPr lang="en" sz="1200"/>
              <a:t>INSERT INTO `cartype` (`cartypeid`, `cartype`) VALUES (6, 'van');</a:t>
            </a:r>
            <a:br>
              <a:rPr lang="en" sz="1200"/>
            </a:br>
            <a:r>
              <a:rPr lang="en" sz="1200"/>
              <a:t>INSERT INTO `cartype` (`cartypeid`, `cartype`) VALUES (7, 'coupe');</a:t>
            </a:r>
            <a:br>
              <a:rPr lang="en" sz="1200"/>
            </a:br>
            <a:r>
              <a:rPr lang="en" sz="1200"/>
              <a:t>INSERT INTO `cartype` (`cartypeid`, `cartype`) VALUES (8, 'hatchback');</a:t>
            </a:r>
          </a:p>
        </p:txBody>
      </p:sp>
      <p:pic>
        <p:nvPicPr>
          <p:cNvPr id="120" name="Shape 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0150" y="1798638"/>
            <a:ext cx="1924050" cy="212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1013</Words>
  <Application>Microsoft Office PowerPoint</Application>
  <PresentationFormat>On-screen Show (16:9)</PresentationFormat>
  <Paragraphs>133</Paragraphs>
  <Slides>45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9" baseType="lpstr">
      <vt:lpstr>Roboto</vt:lpstr>
      <vt:lpstr>Merriweather</vt:lpstr>
      <vt:lpstr>Arial</vt:lpstr>
      <vt:lpstr>Paradigm</vt:lpstr>
      <vt:lpstr>INFO 6210 FINAL</vt:lpstr>
      <vt:lpstr>ER Diagram</vt:lpstr>
      <vt:lpstr>Create, insert DB and tables</vt:lpstr>
      <vt:lpstr>Create, insert DB and tables </vt:lpstr>
      <vt:lpstr>Create, insert DB and tables </vt:lpstr>
      <vt:lpstr>Create, insert DB and tables </vt:lpstr>
      <vt:lpstr>Create, insert DB and tables </vt:lpstr>
      <vt:lpstr>Create, insert DB and tables </vt:lpstr>
      <vt:lpstr>Create, insert DB and tables </vt:lpstr>
      <vt:lpstr>PowerPoint Presentation</vt:lpstr>
      <vt:lpstr>Query</vt:lpstr>
      <vt:lpstr>Query</vt:lpstr>
      <vt:lpstr>Query</vt:lpstr>
      <vt:lpstr>Query</vt:lpstr>
      <vt:lpstr>Query</vt:lpstr>
      <vt:lpstr>Query</vt:lpstr>
      <vt:lpstr>Query</vt:lpstr>
      <vt:lpstr>Query</vt:lpstr>
      <vt:lpstr>Query</vt:lpstr>
      <vt:lpstr>Query</vt:lpstr>
      <vt:lpstr>Query</vt:lpstr>
      <vt:lpstr>Query</vt:lpstr>
      <vt:lpstr>Query</vt:lpstr>
      <vt:lpstr>Query</vt:lpstr>
      <vt:lpstr>Query</vt:lpstr>
      <vt:lpstr>Query</vt:lpstr>
      <vt:lpstr>Query</vt:lpstr>
      <vt:lpstr>Query</vt:lpstr>
      <vt:lpstr>Query</vt:lpstr>
      <vt:lpstr>Privilege</vt:lpstr>
      <vt:lpstr>Privilege</vt:lpstr>
      <vt:lpstr>Privilege</vt:lpstr>
      <vt:lpstr>Privilege</vt:lpstr>
      <vt:lpstr>Stored Procedure</vt:lpstr>
      <vt:lpstr>Stored Procedure</vt:lpstr>
      <vt:lpstr>Transaction</vt:lpstr>
      <vt:lpstr>Triggers</vt:lpstr>
      <vt:lpstr>Trigger</vt:lpstr>
      <vt:lpstr>Trigger</vt:lpstr>
      <vt:lpstr>Views</vt:lpstr>
      <vt:lpstr>Views</vt:lpstr>
      <vt:lpstr>Views</vt:lpstr>
      <vt:lpstr>Backup</vt:lpstr>
      <vt:lpstr>Backup</vt:lpstr>
      <vt:lpstr>Backup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 6210 FINAL</dc:title>
  <cp:lastModifiedBy>Tianyu Zhong</cp:lastModifiedBy>
  <cp:revision>3</cp:revision>
  <dcterms:modified xsi:type="dcterms:W3CDTF">2017-12-11T16:30:13Z</dcterms:modified>
</cp:coreProperties>
</file>